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26"/>
  </p:notesMasterIdLst>
  <p:handoutMasterIdLst>
    <p:handoutMasterId r:id="rId27"/>
  </p:handoutMasterIdLst>
  <p:sldIdLst>
    <p:sldId id="397" r:id="rId2"/>
    <p:sldId id="496" r:id="rId3"/>
    <p:sldId id="499" r:id="rId4"/>
    <p:sldId id="500" r:id="rId5"/>
    <p:sldId id="532" r:id="rId6"/>
    <p:sldId id="533" r:id="rId7"/>
    <p:sldId id="502" r:id="rId8"/>
    <p:sldId id="517" r:id="rId9"/>
    <p:sldId id="518" r:id="rId10"/>
    <p:sldId id="520" r:id="rId11"/>
    <p:sldId id="519" r:id="rId12"/>
    <p:sldId id="522" r:id="rId13"/>
    <p:sldId id="521" r:id="rId14"/>
    <p:sldId id="523" r:id="rId15"/>
    <p:sldId id="524" r:id="rId16"/>
    <p:sldId id="525" r:id="rId17"/>
    <p:sldId id="526" r:id="rId18"/>
    <p:sldId id="527" r:id="rId19"/>
    <p:sldId id="516" r:id="rId20"/>
    <p:sldId id="534" r:id="rId21"/>
    <p:sldId id="529" r:id="rId22"/>
    <p:sldId id="530" r:id="rId23"/>
    <p:sldId id="531" r:id="rId24"/>
    <p:sldId id="515"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14" autoAdjust="0"/>
    <p:restoredTop sz="61618" autoAdjust="0"/>
  </p:normalViewPr>
  <p:slideViewPr>
    <p:cSldViewPr>
      <p:cViewPr>
        <p:scale>
          <a:sx n="46" d="100"/>
          <a:sy n="46" d="100"/>
        </p:scale>
        <p:origin x="-1736" y="-4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7D9A879-DC38-4849-A4E3-4192A42720F0}" type="datetimeFigureOut">
              <a:rPr lang="en-US" smtClean="0"/>
              <a:pPr/>
              <a:t>8/11/2016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E4A43B6-A606-4ECE-A07A-4E5EF64797A8}" type="slidenum">
              <a:rPr lang="en-US" smtClean="0"/>
              <a:pPr/>
              <a:t>‹#›</a:t>
            </a:fld>
            <a:endParaRPr lang="en-US" dirty="0"/>
          </a:p>
        </p:txBody>
      </p:sp>
    </p:spTree>
    <p:extLst>
      <p:ext uri="{BB962C8B-B14F-4D97-AF65-F5344CB8AC3E}">
        <p14:creationId xmlns:p14="http://schemas.microsoft.com/office/powerpoint/2010/main" val="3660103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82EA680-CC7A-45E5-ACE4-37C4BD1A3771}" type="datetimeFigureOut">
              <a:rPr lang="en-US" smtClean="0"/>
              <a:pPr/>
              <a:t>8/11/2016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43EBE4B-BA55-4903-88A2-F431D3BED5CA}" type="slidenum">
              <a:rPr lang="en-US" smtClean="0"/>
              <a:pPr/>
              <a:t>‹#›</a:t>
            </a:fld>
            <a:endParaRPr lang="en-US" dirty="0"/>
          </a:p>
        </p:txBody>
      </p:sp>
    </p:spTree>
    <p:extLst>
      <p:ext uri="{BB962C8B-B14F-4D97-AF65-F5344CB8AC3E}">
        <p14:creationId xmlns:p14="http://schemas.microsoft.com/office/powerpoint/2010/main" val="2544835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1</a:t>
            </a:fld>
            <a:endParaRPr lang="en-US" dirty="0"/>
          </a:p>
        </p:txBody>
      </p:sp>
    </p:spTree>
    <p:extLst>
      <p:ext uri="{BB962C8B-B14F-4D97-AF65-F5344CB8AC3E}">
        <p14:creationId xmlns:p14="http://schemas.microsoft.com/office/powerpoint/2010/main" val="1738692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Missed visits are documented in the study clinical database using the Missed Visit CRF</a:t>
            </a:r>
          </a:p>
          <a:p>
            <a:endParaRPr lang="en-US" dirty="0" smtClean="0"/>
          </a:p>
          <a:p>
            <a:r>
              <a:rPr lang="en-US" dirty="0" smtClean="0"/>
              <a:t>If a study visit is missed, do not complete/submit any other CRFs besides</a:t>
            </a:r>
            <a:r>
              <a:rPr lang="en-US" baseline="0" dirty="0" smtClean="0"/>
              <a:t> the missed visit CRF</a:t>
            </a:r>
            <a:r>
              <a:rPr lang="en-US" dirty="0" smtClean="0"/>
              <a:t>.</a:t>
            </a:r>
            <a:r>
              <a:rPr lang="en-US" baseline="0" dirty="0" smtClean="0"/>
              <a:t> While a missed visit is considered a protocol deviation, a separate </a:t>
            </a:r>
            <a:r>
              <a:rPr lang="en-US" dirty="0" smtClean="0"/>
              <a:t>Protocol Deviation Log is not required</a:t>
            </a:r>
            <a:r>
              <a:rPr lang="en-US" baseline="0" dirty="0" smtClean="0"/>
              <a:t> and should not be completed as the Missed Visit CRF is sufficient documentation of this protocol deviation. </a:t>
            </a:r>
          </a:p>
          <a:p>
            <a:r>
              <a:rPr lang="en-US" dirty="0" smtClean="0"/>
              <a:t>The Missed Visit CRF will let SCHARP know not to expect any other forms for that participant for that specific visit.</a:t>
            </a:r>
          </a:p>
          <a:p>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10</a:t>
            </a:fld>
            <a:endParaRPr lang="en-US" dirty="0"/>
          </a:p>
        </p:txBody>
      </p:sp>
    </p:spTree>
    <p:extLst>
      <p:ext uri="{BB962C8B-B14F-4D97-AF65-F5344CB8AC3E}">
        <p14:creationId xmlns:p14="http://schemas.microsoft.com/office/powerpoint/2010/main" val="2469772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a:t>
            </a:r>
            <a:r>
              <a:rPr lang="en-US" baseline="0" dirty="0" smtClean="0"/>
              <a:t> an example of the HOPE Missed Visit CRF. Enter in the</a:t>
            </a:r>
            <a:r>
              <a:rPr lang="en-US" dirty="0" smtClean="0"/>
              <a:t> target visit date based on </a:t>
            </a:r>
            <a:r>
              <a:rPr lang="en-US" baseline="0" dirty="0" smtClean="0"/>
              <a:t>the target date specified within the participant’s specific visit calendar. The target date must be entered as this will generate the participant’s next visit folder within </a:t>
            </a:r>
            <a:r>
              <a:rPr lang="en-US" baseline="0" dirty="0" err="1" smtClean="0"/>
              <a:t>Medidata</a:t>
            </a:r>
            <a:r>
              <a:rPr lang="en-US" baseline="0" dirty="0" smtClean="0"/>
              <a:t> Rave.  Select the main reason why the visit was missed. If the reason for the missed visit is not provided on the form, mark ‘other’ and provide details to document the reason that the visit was missed. </a:t>
            </a:r>
          </a:p>
          <a:p>
            <a:r>
              <a:rPr lang="en-US" baseline="0" dirty="0" smtClean="0"/>
              <a:t>The last item asks for the corrective action plan to address the missed visit and is completed in lieu of completion of a separate protocol deviations log CRF. </a:t>
            </a:r>
          </a:p>
          <a:p>
            <a:endParaRPr lang="en-US" baseline="0" dirty="0" smtClean="0"/>
          </a:p>
        </p:txBody>
      </p:sp>
      <p:sp>
        <p:nvSpPr>
          <p:cNvPr id="4" name="Slide Number Placeholder 3"/>
          <p:cNvSpPr>
            <a:spLocks noGrp="1"/>
          </p:cNvSpPr>
          <p:nvPr>
            <p:ph type="sldNum" sz="quarter" idx="10"/>
          </p:nvPr>
        </p:nvSpPr>
        <p:spPr/>
        <p:txBody>
          <a:bodyPr/>
          <a:lstStyle/>
          <a:p>
            <a:fld id="{D43EBE4B-BA55-4903-88A2-F431D3BED5CA}" type="slidenum">
              <a:rPr lang="en-US" smtClean="0"/>
              <a:pPr/>
              <a:t>11</a:t>
            </a:fld>
            <a:endParaRPr lang="en-US" dirty="0"/>
          </a:p>
        </p:txBody>
      </p:sp>
    </p:spTree>
    <p:extLst>
      <p:ext uri="{BB962C8B-B14F-4D97-AF65-F5344CB8AC3E}">
        <p14:creationId xmlns:p14="http://schemas.microsoft.com/office/powerpoint/2010/main" val="163176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t>
            </a:r>
            <a:r>
              <a:rPr lang="en-US" baseline="0" dirty="0" err="1" smtClean="0"/>
              <a:t>Medidata</a:t>
            </a:r>
            <a:r>
              <a:rPr lang="en-US" baseline="0" dirty="0" smtClean="0"/>
              <a:t> Rave, the Missed Visit CRF is triggered by the Date of Visit Form, which is the first form that you will complete for each study visit. If ‘No’ is selected for “Did the participant complete this visit?”, then the Missed Visit form will dynamically be added within the participant’s visit folder. Any other required forms for this visit will be removed from the visit folder automatically so that the only form provided for this visit is the missed visit CRF. </a:t>
            </a:r>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12</a:t>
            </a:fld>
            <a:endParaRPr lang="en-US" dirty="0"/>
          </a:p>
        </p:txBody>
      </p:sp>
    </p:spTree>
    <p:extLst>
      <p:ext uri="{BB962C8B-B14F-4D97-AF65-F5344CB8AC3E}">
        <p14:creationId xmlns:p14="http://schemas.microsoft.com/office/powerpoint/2010/main" val="171595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 interim visit occurs when there is contact with the participant, but required follow-up visit procedures are not done, either because the required follow-up study visit has already been completed, or it is too early in the visit window to complete the required visit.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13</a:t>
            </a:fld>
            <a:endParaRPr lang="en-US" dirty="0"/>
          </a:p>
        </p:txBody>
      </p:sp>
    </p:spTree>
    <p:extLst>
      <p:ext uri="{BB962C8B-B14F-4D97-AF65-F5344CB8AC3E}">
        <p14:creationId xmlns:p14="http://schemas.microsoft.com/office/powerpoint/2010/main" val="369637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interim visits/contacts with the participant should be documented in a chart note. Additionally, if the interim contact results in at least one </a:t>
            </a:r>
            <a:r>
              <a:rPr lang="en-US" sz="1200" u="sng" kern="1200" dirty="0" smtClean="0">
                <a:solidFill>
                  <a:schemeClr val="tx1"/>
                </a:solidFill>
                <a:effectLst/>
                <a:latin typeface="+mn-lt"/>
                <a:ea typeface="+mn-ea"/>
                <a:cs typeface="+mn-cs"/>
              </a:rPr>
              <a:t>newly-completed </a:t>
            </a:r>
            <a:r>
              <a:rPr lang="en-US" sz="1200" u="sng" kern="1200" dirty="0" err="1" smtClean="0">
                <a:solidFill>
                  <a:schemeClr val="tx1"/>
                </a:solidFill>
                <a:effectLst/>
                <a:latin typeface="+mn-lt"/>
                <a:ea typeface="+mn-ea"/>
                <a:cs typeface="+mn-cs"/>
              </a:rPr>
              <a:t>Medidata</a:t>
            </a:r>
            <a:r>
              <a:rPr lang="en-US" sz="1200" u="sng" kern="1200" dirty="0" smtClean="0">
                <a:solidFill>
                  <a:schemeClr val="tx1"/>
                </a:solidFill>
                <a:effectLst/>
                <a:latin typeface="+mn-lt"/>
                <a:ea typeface="+mn-ea"/>
                <a:cs typeface="+mn-cs"/>
              </a:rPr>
              <a:t> Rave CRF</a:t>
            </a:r>
            <a:r>
              <a:rPr lang="en-US" sz="1200" kern="1200" dirty="0" smtClean="0">
                <a:solidFill>
                  <a:schemeClr val="tx1"/>
                </a:solidFill>
                <a:effectLst/>
                <a:latin typeface="+mn-lt"/>
                <a:ea typeface="+mn-ea"/>
                <a:cs typeface="+mn-cs"/>
              </a:rPr>
              <a:t>, the interim visit is assigned an interim visit number,</a:t>
            </a:r>
            <a:r>
              <a:rPr lang="en-US" sz="1200" kern="1200" baseline="0" dirty="0" smtClean="0">
                <a:solidFill>
                  <a:schemeClr val="tx1"/>
                </a:solidFill>
                <a:effectLst/>
                <a:latin typeface="+mn-lt"/>
                <a:ea typeface="+mn-ea"/>
                <a:cs typeface="+mn-cs"/>
              </a:rPr>
              <a:t> which we will review in a few slides.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Follow-up Visit Summary CRF,</a:t>
            </a:r>
            <a:r>
              <a:rPr lang="en-US" sz="1200" kern="1200" baseline="0" dirty="0" smtClean="0">
                <a:solidFill>
                  <a:schemeClr val="tx1"/>
                </a:solidFill>
                <a:effectLst/>
                <a:latin typeface="+mn-lt"/>
                <a:ea typeface="+mn-ea"/>
                <a:cs typeface="+mn-cs"/>
              </a:rPr>
              <a:t> which is </a:t>
            </a:r>
            <a:r>
              <a:rPr lang="en-US" sz="1200" kern="1200" dirty="0" smtClean="0">
                <a:solidFill>
                  <a:schemeClr val="tx1"/>
                </a:solidFill>
                <a:effectLst/>
                <a:latin typeface="+mn-lt"/>
                <a:ea typeface="+mn-ea"/>
                <a:cs typeface="+mn-cs"/>
              </a:rPr>
              <a:t>required at each</a:t>
            </a:r>
            <a:r>
              <a:rPr lang="en-US" sz="1200" kern="1200" baseline="0" dirty="0" smtClean="0">
                <a:solidFill>
                  <a:schemeClr val="tx1"/>
                </a:solidFill>
                <a:effectLst/>
                <a:latin typeface="+mn-lt"/>
                <a:ea typeface="+mn-ea"/>
                <a:cs typeface="+mn-cs"/>
              </a:rPr>
              <a:t> scheduled or interim study visit,</a:t>
            </a:r>
            <a:r>
              <a:rPr lang="en-US" sz="1200" kern="1200" dirty="0" smtClean="0">
                <a:solidFill>
                  <a:schemeClr val="tx1"/>
                </a:solidFill>
                <a:effectLst/>
                <a:latin typeface="+mn-lt"/>
                <a:ea typeface="+mn-ea"/>
                <a:cs typeface="+mn-cs"/>
              </a:rPr>
              <a:t> will document whether the visit is a required visit or an interim visit. </a:t>
            </a:r>
          </a:p>
          <a:p>
            <a:endParaRPr lang="en-US" sz="1200" kern="1200" dirty="0" smtClean="0">
              <a:solidFill>
                <a:schemeClr val="tx1"/>
              </a:solidFill>
              <a:effectLst/>
              <a:latin typeface="+mn-lt"/>
              <a:ea typeface="+mn-ea"/>
              <a:cs typeface="+mn-cs"/>
            </a:endParaRPr>
          </a:p>
          <a:p>
            <a:r>
              <a:rPr lang="en-US" dirty="0" smtClean="0"/>
              <a:t>The Interim visit number will let SCHARP</a:t>
            </a:r>
            <a:r>
              <a:rPr lang="en-US" baseline="0" dirty="0" smtClean="0"/>
              <a:t> know that an interim visit has occurred and </a:t>
            </a:r>
            <a:r>
              <a:rPr lang="en-US" dirty="0" smtClean="0"/>
              <a:t>will need to be written in on the Follow-up Visit Summary form, and any other applicable paper CRFs that</a:t>
            </a:r>
            <a:r>
              <a:rPr lang="en-US" baseline="0" dirty="0" smtClean="0"/>
              <a:t> are completed for each interim visit</a:t>
            </a:r>
            <a:r>
              <a:rPr lang="en-US" dirty="0" smtClean="0"/>
              <a:t>.</a:t>
            </a:r>
            <a:r>
              <a:rPr lang="en-US" baseline="0" dirty="0" smtClean="0"/>
              <a:t> </a:t>
            </a:r>
            <a:r>
              <a:rPr lang="en-US" dirty="0" smtClean="0"/>
              <a:t>In </a:t>
            </a:r>
            <a:r>
              <a:rPr lang="en-US" dirty="0" err="1" smtClean="0"/>
              <a:t>Medidata</a:t>
            </a:r>
            <a:r>
              <a:rPr lang="en-US" dirty="0" smtClean="0"/>
              <a:t>, this number will be inputted within “Interim Visit Procedures” form. Let’s take a look at the</a:t>
            </a:r>
            <a:r>
              <a:rPr lang="en-US" baseline="0" dirty="0" smtClean="0"/>
              <a:t> process for adding interim visits into </a:t>
            </a:r>
            <a:r>
              <a:rPr lang="en-US" baseline="0" dirty="0" err="1" smtClean="0"/>
              <a:t>Medidata</a:t>
            </a:r>
            <a:r>
              <a:rPr lang="en-US" baseline="0" dirty="0" smtClean="0"/>
              <a:t> Rave now. </a:t>
            </a:r>
            <a:endParaRPr lang="en-US" dirty="0" smtClean="0"/>
          </a:p>
          <a:p>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14</a:t>
            </a:fld>
            <a:endParaRPr lang="en-US" dirty="0"/>
          </a:p>
        </p:txBody>
      </p:sp>
    </p:spTree>
    <p:extLst>
      <p:ext uri="{BB962C8B-B14F-4D97-AF65-F5344CB8AC3E}">
        <p14:creationId xmlns:p14="http://schemas.microsoft.com/office/powerpoint/2010/main" val="3790719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add an interim visit to a participant’s list of visit folders, or casebook within Medidata Rave, select “Interim Visits” from the dropdown menu in “Add Event” which appears on the participant’s homepage. Then click “Add”. An interim visit folder will be added to the bottom of this participant’s casebook. Click on this visit folder to enter data for this interim visit. </a:t>
            </a:r>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15</a:t>
            </a:fld>
            <a:endParaRPr lang="en-US" dirty="0"/>
          </a:p>
        </p:txBody>
      </p:sp>
    </p:spTree>
    <p:extLst>
      <p:ext uri="{BB962C8B-B14F-4D97-AF65-F5344CB8AC3E}">
        <p14:creationId xmlns:p14="http://schemas.microsoft.com/office/powerpoint/2010/main" val="4084531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a:t>
            </a:r>
            <a:r>
              <a:rPr lang="en-US" baseline="0" dirty="0" smtClean="0"/>
              <a:t> don’t know the reason for the interim visit or what CRFs are to be completed, you will need to tell us. This is done using the Interim Visits Procedures form which lists all of the potential forms that could be completed for an interim visit. Select yes or no for each form listed within the </a:t>
            </a:r>
            <a:r>
              <a:rPr lang="en-US" baseline="0" dirty="0" err="1" smtClean="0"/>
              <a:t>eCRF</a:t>
            </a:r>
            <a:r>
              <a:rPr lang="en-US" baseline="0" dirty="0" smtClean="0"/>
              <a:t>. Note that the Follow-up visit summary CRF is a required form at all interim visits and will need to be added. If you forget to select ‘yes’ for the Follow-up Visit Summary CRF, the system will remind you to select this item when you save the </a:t>
            </a:r>
            <a:r>
              <a:rPr lang="en-US" baseline="0" dirty="0" err="1" smtClean="0"/>
              <a:t>eCRF</a:t>
            </a:r>
            <a:r>
              <a:rPr lang="en-US" baseline="0" dirty="0" smtClean="0"/>
              <a:t>. By selecting yes for each form, this will dynamically add each applicable form to the specific interim visit folder.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completing a paper interim Visit</a:t>
            </a:r>
            <a:r>
              <a:rPr lang="en-US" baseline="0" dirty="0" smtClean="0"/>
              <a:t> procedures </a:t>
            </a:r>
            <a:r>
              <a:rPr lang="en-US" dirty="0" smtClean="0"/>
              <a:t>CRF prior to data entry</a:t>
            </a:r>
            <a:r>
              <a:rPr lang="en-US" baseline="0" dirty="0" smtClean="0"/>
              <a:t> into Rave</a:t>
            </a:r>
            <a:r>
              <a:rPr lang="en-US" dirty="0" smtClean="0"/>
              <a:t>, each applicable form that results in data collection will need to be printed and then entered into </a:t>
            </a:r>
            <a:r>
              <a:rPr lang="en-US" dirty="0" err="1" smtClean="0"/>
              <a:t>Medidata</a:t>
            </a:r>
            <a:r>
              <a:rPr lang="en-US" dirty="0" smtClean="0"/>
              <a:t> Rave.</a:t>
            </a:r>
          </a:p>
          <a:p>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16</a:t>
            </a:fld>
            <a:endParaRPr lang="en-US" dirty="0"/>
          </a:p>
        </p:txBody>
      </p:sp>
    </p:spTree>
    <p:extLst>
      <p:ext uri="{BB962C8B-B14F-4D97-AF65-F5344CB8AC3E}">
        <p14:creationId xmlns:p14="http://schemas.microsoft.com/office/powerpoint/2010/main" val="2136173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a:t>
            </a:r>
            <a:r>
              <a:rPr lang="en-US" baseline="0" dirty="0" smtClean="0"/>
              <a:t> a look at an example of adding </a:t>
            </a:r>
            <a:r>
              <a:rPr lang="en-US" baseline="0" dirty="0" err="1" smtClean="0"/>
              <a:t>eCRFs</a:t>
            </a:r>
            <a:r>
              <a:rPr lang="en-US" baseline="0" dirty="0" smtClean="0"/>
              <a:t> to an interim visit using the interim visit procedures form.</a:t>
            </a:r>
          </a:p>
          <a:p>
            <a:endParaRPr lang="en-US" baseline="0" dirty="0" smtClean="0"/>
          </a:p>
          <a:p>
            <a:r>
              <a:rPr lang="en-US" dirty="0" smtClean="0"/>
              <a:t>In</a:t>
            </a:r>
            <a:r>
              <a:rPr lang="en-US" baseline="0" dirty="0" smtClean="0"/>
              <a:t> this example, an interim visit was conducted in between a participant’s Enrollment Visit and her Month 1 visit. The Interim Visit Procedures lets SCHARP know that in addition to the required Follow-up Visit Summary CRF, an as indicated Pelvic Exam was completed at this visit. When the Pelvic Exam CRF is selected on this form, the CRF is dynamically added to the interim visit folder together with the follow up visit summary CRF. Remember that a Follow-up Visit Summary CRF is a required form for Interim Visits and should always be selected within Interim visit Procedures CRF. </a:t>
            </a:r>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17</a:t>
            </a:fld>
            <a:endParaRPr lang="en-US" dirty="0"/>
          </a:p>
        </p:txBody>
      </p:sp>
    </p:spTree>
    <p:extLst>
      <p:ext uri="{BB962C8B-B14F-4D97-AF65-F5344CB8AC3E}">
        <p14:creationId xmlns:p14="http://schemas.microsoft.com/office/powerpoint/2010/main" val="2706805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As a reminder, if an interim contact results in at least one </a:t>
            </a:r>
            <a:r>
              <a:rPr lang="en-US" sz="1200" u="sng" dirty="0" smtClean="0"/>
              <a:t>newly-competed</a:t>
            </a:r>
            <a:r>
              <a:rPr lang="en-US" sz="1200" dirty="0" smtClean="0"/>
              <a:t> CRF, the visit is assigned an interim visit number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that interim visit numbers are not used for visits/contacts between the Screening Visit and Enrollment Visit, as these contacts are considered part of the screening process. </a:t>
            </a:r>
          </a:p>
          <a:p>
            <a:r>
              <a:rPr lang="en-US" sz="1200" kern="1200" dirty="0" smtClean="0">
                <a:solidFill>
                  <a:schemeClr val="tx1"/>
                </a:solidFill>
                <a:effectLst/>
                <a:latin typeface="+mn-lt"/>
                <a:ea typeface="+mn-ea"/>
                <a:cs typeface="+mn-cs"/>
              </a:rPr>
              <a:t>For interim visits occurring after the Enrollment Visit and onwards, interim visit numbers are assigned using the following guidelines:</a:t>
            </a:r>
          </a:p>
          <a:p>
            <a:pPr lvl="0"/>
            <a:r>
              <a:rPr lang="en-US" sz="1200" u="none" strike="noStrike" kern="1200" dirty="0" smtClean="0">
                <a:solidFill>
                  <a:schemeClr val="tx1"/>
                </a:solidFill>
                <a:effectLst/>
                <a:latin typeface="+mn-lt"/>
                <a:ea typeface="+mn-ea"/>
                <a:cs typeface="+mn-cs"/>
              </a:rPr>
              <a:t>To the left of the decimal point, record the visit number of the most recently required follow-up visit,</a:t>
            </a:r>
            <a:r>
              <a:rPr lang="en-US" sz="1200" i="1" u="sng" strike="noStrike" kern="1200" dirty="0" smtClean="0">
                <a:solidFill>
                  <a:schemeClr val="tx1"/>
                </a:solidFill>
                <a:effectLst/>
                <a:latin typeface="+mn-lt"/>
                <a:ea typeface="+mn-ea"/>
                <a:cs typeface="+mn-cs"/>
              </a:rPr>
              <a:t> even if the visit was missed and/or if the participant is within the next visit’s window.</a:t>
            </a:r>
            <a:r>
              <a:rPr lang="en-US" sz="1200" u="none" strike="noStrike" kern="1200" dirty="0" smtClean="0">
                <a:solidFill>
                  <a:schemeClr val="tx1"/>
                </a:solidFill>
                <a:effectLst/>
                <a:latin typeface="+mn-lt"/>
                <a:ea typeface="+mn-ea"/>
                <a:cs typeface="+mn-cs"/>
              </a:rPr>
              <a:t> </a:t>
            </a:r>
          </a:p>
          <a:p>
            <a:pPr lvl="0"/>
            <a:r>
              <a:rPr lang="en-US" sz="1200" u="none" strike="noStrike" kern="1200" dirty="0" smtClean="0">
                <a:solidFill>
                  <a:schemeClr val="tx1"/>
                </a:solidFill>
                <a:effectLst/>
                <a:latin typeface="+mn-lt"/>
                <a:ea typeface="+mn-ea"/>
                <a:cs typeface="+mn-cs"/>
              </a:rPr>
              <a:t>To the right of the decimal point:</a:t>
            </a:r>
          </a:p>
          <a:p>
            <a:pPr lvl="0"/>
            <a:r>
              <a:rPr lang="en-US" sz="1200" kern="1200" dirty="0" smtClean="0">
                <a:solidFill>
                  <a:schemeClr val="tx1"/>
                </a:solidFill>
                <a:effectLst/>
                <a:latin typeface="+mn-lt"/>
                <a:ea typeface="+mn-ea"/>
                <a:cs typeface="+mn-cs"/>
              </a:rPr>
              <a:t>.01 should</a:t>
            </a:r>
            <a:r>
              <a:rPr lang="en-US" sz="1200" kern="1200" baseline="0" dirty="0" smtClean="0">
                <a:solidFill>
                  <a:schemeClr val="tx1"/>
                </a:solidFill>
                <a:effectLst/>
                <a:latin typeface="+mn-lt"/>
                <a:ea typeface="+mn-ea"/>
                <a:cs typeface="+mn-cs"/>
              </a:rPr>
              <a:t> be entered for</a:t>
            </a:r>
            <a:r>
              <a:rPr lang="en-US" sz="1200" kern="1200" dirty="0" smtClean="0">
                <a:solidFill>
                  <a:schemeClr val="tx1"/>
                </a:solidFill>
                <a:effectLst/>
                <a:latin typeface="+mn-lt"/>
                <a:ea typeface="+mn-ea"/>
                <a:cs typeface="+mn-cs"/>
              </a:rPr>
              <a:t> the first interim visit after the most recently-required visit, </a:t>
            </a:r>
          </a:p>
          <a:p>
            <a:pPr lvl="0"/>
            <a:r>
              <a:rPr lang="en-US" sz="1200" kern="1200" dirty="0" smtClean="0">
                <a:solidFill>
                  <a:schemeClr val="tx1"/>
                </a:solidFill>
                <a:effectLst/>
                <a:latin typeface="+mn-lt"/>
                <a:ea typeface="+mn-ea"/>
                <a:cs typeface="+mn-cs"/>
              </a:rPr>
              <a:t>.02 should</a:t>
            </a:r>
            <a:r>
              <a:rPr lang="en-US" sz="1200" kern="1200" baseline="0" dirty="0" smtClean="0">
                <a:solidFill>
                  <a:schemeClr val="tx1"/>
                </a:solidFill>
                <a:effectLst/>
                <a:latin typeface="+mn-lt"/>
                <a:ea typeface="+mn-ea"/>
                <a:cs typeface="+mn-cs"/>
              </a:rPr>
              <a:t> be entered for </a:t>
            </a:r>
            <a:r>
              <a:rPr lang="en-US" sz="1200" kern="1200" dirty="0" smtClean="0">
                <a:solidFill>
                  <a:schemeClr val="tx1"/>
                </a:solidFill>
                <a:effectLst/>
                <a:latin typeface="+mn-lt"/>
                <a:ea typeface="+mn-ea"/>
                <a:cs typeface="+mn-cs"/>
              </a:rPr>
              <a:t>the second interim visit after the most recently-required visit,</a:t>
            </a:r>
          </a:p>
          <a:p>
            <a:pPr lvl="0"/>
            <a:r>
              <a:rPr lang="en-US" sz="1200" kern="1200" dirty="0" smtClean="0">
                <a:solidFill>
                  <a:schemeClr val="tx1"/>
                </a:solidFill>
                <a:effectLst/>
                <a:latin typeface="+mn-lt"/>
                <a:ea typeface="+mn-ea"/>
                <a:cs typeface="+mn-cs"/>
              </a:rPr>
              <a:t>.03 should</a:t>
            </a:r>
            <a:r>
              <a:rPr lang="en-US" sz="1200" kern="1200" baseline="0" dirty="0" smtClean="0">
                <a:solidFill>
                  <a:schemeClr val="tx1"/>
                </a:solidFill>
                <a:effectLst/>
                <a:latin typeface="+mn-lt"/>
                <a:ea typeface="+mn-ea"/>
                <a:cs typeface="+mn-cs"/>
              </a:rPr>
              <a:t> be entered for</a:t>
            </a:r>
            <a:r>
              <a:rPr lang="en-US" sz="1200" kern="1200" dirty="0" smtClean="0">
                <a:solidFill>
                  <a:schemeClr val="tx1"/>
                </a:solidFill>
                <a:effectLst/>
                <a:latin typeface="+mn-lt"/>
                <a:ea typeface="+mn-ea"/>
                <a:cs typeface="+mn-cs"/>
              </a:rPr>
              <a:t> the third interim visit after the most recently-required visit, and so on.</a:t>
            </a:r>
          </a:p>
          <a:p>
            <a:r>
              <a:rPr lang="en-US" sz="1200" kern="1200" dirty="0" smtClean="0">
                <a:solidFill>
                  <a:schemeClr val="tx1"/>
                </a:solidFill>
                <a:effectLst/>
                <a:latin typeface="+mn-lt"/>
                <a:ea typeface="+mn-ea"/>
                <a:cs typeface="+mn-cs"/>
              </a:rPr>
              <a:t>As</a:t>
            </a:r>
            <a:r>
              <a:rPr lang="en-US" sz="1200" kern="1200" baseline="0" dirty="0" smtClean="0">
                <a:solidFill>
                  <a:schemeClr val="tx1"/>
                </a:solidFill>
                <a:effectLst/>
                <a:latin typeface="+mn-lt"/>
                <a:ea typeface="+mn-ea"/>
                <a:cs typeface="+mn-cs"/>
              </a:rPr>
              <a:t> an</a:t>
            </a:r>
            <a:r>
              <a:rPr lang="en-US" sz="1200" kern="1200" dirty="0" smtClean="0">
                <a:solidFill>
                  <a:schemeClr val="tx1"/>
                </a:solidFill>
                <a:effectLst/>
                <a:latin typeface="+mn-lt"/>
                <a:ea typeface="+mn-ea"/>
                <a:cs typeface="+mn-cs"/>
              </a:rPr>
              <a:t> example,</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 participant completes her Month 9 visit (with visit number equal</a:t>
            </a:r>
            <a:r>
              <a:rPr lang="en-US" sz="1200" kern="1200" baseline="0" dirty="0" smtClean="0">
                <a:solidFill>
                  <a:schemeClr val="tx1"/>
                </a:solidFill>
                <a:effectLst/>
                <a:latin typeface="+mn-lt"/>
                <a:ea typeface="+mn-ea"/>
                <a:cs typeface="+mn-cs"/>
              </a:rPr>
              <a:t> to</a:t>
            </a:r>
            <a:r>
              <a:rPr lang="en-US" sz="1200" kern="1200" dirty="0" smtClean="0">
                <a:solidFill>
                  <a:schemeClr val="tx1"/>
                </a:solidFill>
                <a:effectLst/>
                <a:latin typeface="+mn-lt"/>
                <a:ea typeface="+mn-ea"/>
                <a:cs typeface="+mn-cs"/>
              </a:rPr>
              <a:t> 7.00) on the target day.  She returns to the site one day later to report a new genital symptom. This interim Visit is assigned a visit number of 7.01.</a:t>
            </a:r>
          </a:p>
          <a:p>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18</a:t>
            </a:fld>
            <a:endParaRPr lang="en-US" dirty="0"/>
          </a:p>
        </p:txBody>
      </p:sp>
    </p:spTree>
    <p:extLst>
      <p:ext uri="{BB962C8B-B14F-4D97-AF65-F5344CB8AC3E}">
        <p14:creationId xmlns:p14="http://schemas.microsoft.com/office/powerpoint/2010/main" val="3817193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visit is</a:t>
            </a:r>
            <a:r>
              <a:rPr lang="en-US" baseline="0" dirty="0" smtClean="0"/>
              <a:t> considered a</a:t>
            </a:r>
            <a:r>
              <a:rPr lang="en-US" dirty="0" smtClean="0"/>
              <a:t> split visit when the required visit procedures are split (done) over 2 or more days.</a:t>
            </a:r>
            <a:r>
              <a:rPr lang="en-US" baseline="0" dirty="0" smtClean="0"/>
              <a:t> </a:t>
            </a:r>
            <a:r>
              <a:rPr lang="en-US" dirty="0" smtClean="0"/>
              <a:t>The days must all fall within the</a:t>
            </a:r>
            <a:r>
              <a:rPr lang="en-US" baseline="0" dirty="0" smtClean="0"/>
              <a:t> specified</a:t>
            </a:r>
            <a:r>
              <a:rPr lang="en-US" dirty="0" smtClean="0"/>
              <a:t> target, or if applicable, allowable visit window; any required procedures not done within the visit window are considered missed procedures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split visits occur, the CRFs completed for the visit are all assigned the same visit number, even though the dates will differ between some of the CRF</a:t>
            </a:r>
            <a:r>
              <a:rPr lang="en-US" sz="1200" kern="1200" baseline="0" dirty="0" smtClean="0">
                <a:solidFill>
                  <a:schemeClr val="tx1"/>
                </a:solidFill>
                <a:effectLst/>
                <a:latin typeface="+mn-lt"/>
                <a:ea typeface="+mn-ea"/>
                <a:cs typeface="+mn-cs"/>
              </a:rPr>
              <a:t> as procedures will be conducted across two or more days.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 a participant comes in on her Month 6 target day of 23-AUG-16 and completes all required visit evaluations except pregnancy testing. She returns on 26-AUG-16 (still within the visit window) and provides a urine sample for pregnancy testing. All CRFs dated 23-AUG-16 and 26-AUG-16 are assigned the same visit number of “6.00”.  and are within her</a:t>
            </a:r>
            <a:r>
              <a:rPr lang="en-US" sz="1200" kern="1200" baseline="0" dirty="0" smtClean="0">
                <a:solidFill>
                  <a:schemeClr val="tx1"/>
                </a:solidFill>
                <a:effectLst/>
                <a:latin typeface="+mn-lt"/>
                <a:ea typeface="+mn-ea"/>
                <a:cs typeface="+mn-cs"/>
              </a:rPr>
              <a:t> Visit 6 – Month 6 folder. The collection date for the pregnancy test will be dated 26-Aug 16.</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Interim visits cannot be split. Complete</a:t>
            </a:r>
            <a:r>
              <a:rPr lang="en-US" baseline="0" dirty="0" smtClean="0"/>
              <a:t> a FVS form for each interim visit. In other words, each calendar day on which interim visit procedures are performed is considered a unique interim visit). </a:t>
            </a:r>
            <a:endParaRPr lang="en-US" dirty="0" smtClean="0"/>
          </a:p>
          <a:p>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19</a:t>
            </a:fld>
            <a:endParaRPr lang="en-US" dirty="0"/>
          </a:p>
        </p:txBody>
      </p:sp>
    </p:spTree>
    <p:extLst>
      <p:ext uri="{BB962C8B-B14F-4D97-AF65-F5344CB8AC3E}">
        <p14:creationId xmlns:p14="http://schemas.microsoft.com/office/powerpoint/2010/main" val="52066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dirty="0" smtClean="0"/>
              <a:t>When</a:t>
            </a:r>
            <a:r>
              <a:rPr lang="en-US" baseline="0" dirty="0" smtClean="0"/>
              <a:t> scheduling participant follow-up visits, it is ideal that visits occur on the specified target day</a:t>
            </a:r>
            <a:r>
              <a:rPr lang="en-US" dirty="0" smtClean="0"/>
              <a:t>, which is based on the date of participant enrollment</a:t>
            </a:r>
            <a:r>
              <a:rPr lang="en-US" baseline="0" dirty="0" smtClean="0"/>
              <a:t>. This is to ensure that the participant has access to enough study product throughout the study and that study procedures and assessments are completed on regularly timed intervals. </a:t>
            </a:r>
          </a:p>
          <a:p>
            <a:pPr marL="171450" indent="-171450">
              <a:buFont typeface="Arial" panose="020B0604020202020204" pitchFamily="34" charset="0"/>
              <a:buChar char="•"/>
            </a:pPr>
            <a:r>
              <a:rPr lang="en-US" baseline="0" dirty="0" smtClean="0"/>
              <a:t>A follow-up visit schedule is fixed for each participant, is based on the Enrollment date and does not change based on the actual visit completion date. The exception to this is the Study Exit Visit target date and visit windows, which are based off of the actual date of the Product Use End Visit rather than the Enrollment date. The target date for the Study exit visit is 28 days after the actual day of the PUEV.</a:t>
            </a:r>
          </a:p>
          <a:p>
            <a:pPr marL="171450" indent="-171450">
              <a:spcBef>
                <a:spcPts val="0"/>
              </a:spcBef>
              <a:buSzPct val="125000"/>
              <a:buFont typeface="Arial" panose="020B0604020202020204" pitchFamily="34" charset="0"/>
              <a:buChar char="•"/>
            </a:pPr>
            <a:r>
              <a:rPr lang="en-US" sz="1200" dirty="0" smtClean="0"/>
              <a:t>If the visit cannot occur on the pre-specified target day, it should be completed as close to the target day as possible and within the visit window. </a:t>
            </a:r>
          </a:p>
          <a:p>
            <a:pPr marL="171450" indent="-171450">
              <a:spcBef>
                <a:spcPts val="0"/>
              </a:spcBef>
              <a:buSzPct val="125000"/>
              <a:buFont typeface="Arial" panose="020B0604020202020204" pitchFamily="34" charset="0"/>
              <a:buChar char="•"/>
            </a:pPr>
            <a:r>
              <a:rPr lang="en-US" sz="1200" dirty="0" smtClean="0"/>
              <a:t>For HOPE, Visit windows are continuous, so each day withi</a:t>
            </a:r>
            <a:r>
              <a:rPr lang="en-US" sz="1200" baseline="0" dirty="0" smtClean="0"/>
              <a:t>n the</a:t>
            </a:r>
            <a:r>
              <a:rPr lang="en-US" sz="1200" dirty="0" smtClean="0"/>
              <a:t> follow-up period will always be in a visit window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smtClean="0"/>
          </a:p>
        </p:txBody>
      </p:sp>
      <p:sp>
        <p:nvSpPr>
          <p:cNvPr id="4" name="Slide Number Placeholder 3"/>
          <p:cNvSpPr>
            <a:spLocks noGrp="1"/>
          </p:cNvSpPr>
          <p:nvPr>
            <p:ph type="sldNum" sz="quarter" idx="10"/>
          </p:nvPr>
        </p:nvSpPr>
        <p:spPr/>
        <p:txBody>
          <a:bodyPr/>
          <a:lstStyle/>
          <a:p>
            <a:fld id="{D43EBE4B-BA55-4903-88A2-F431D3BED5CA}" type="slidenum">
              <a:rPr lang="en-US" smtClean="0"/>
              <a:pPr/>
              <a:t>20</a:t>
            </a:fld>
            <a:endParaRPr lang="en-US" dirty="0"/>
          </a:p>
        </p:txBody>
      </p:sp>
    </p:spTree>
    <p:extLst>
      <p:ext uri="{BB962C8B-B14F-4D97-AF65-F5344CB8AC3E}">
        <p14:creationId xmlns:p14="http://schemas.microsoft.com/office/powerpoint/2010/main" val="3253206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participant’s Product Use End Visit</a:t>
            </a:r>
            <a:r>
              <a:rPr lang="en-US" baseline="0" dirty="0" smtClean="0"/>
              <a:t> is</a:t>
            </a:r>
            <a:r>
              <a:rPr lang="en-US" dirty="0" smtClean="0"/>
              <a:t> currently assigned to the</a:t>
            </a:r>
            <a:r>
              <a:rPr lang="en-US" baseline="0" dirty="0" smtClean="0"/>
              <a:t> </a:t>
            </a:r>
            <a:r>
              <a:rPr lang="en-US" dirty="0" smtClean="0"/>
              <a:t>V8 – Month 12 folder within </a:t>
            </a:r>
            <a:r>
              <a:rPr lang="en-US" dirty="0" err="1" smtClean="0"/>
              <a:t>Medidata</a:t>
            </a:r>
            <a:r>
              <a:rPr lang="en-US" baseline="0" dirty="0" smtClean="0"/>
              <a:t> Rave, per the protocol visit schedule.</a:t>
            </a:r>
          </a:p>
          <a:p>
            <a:endParaRPr lang="en-US" baseline="0" dirty="0" smtClean="0"/>
          </a:p>
          <a:p>
            <a:r>
              <a:rPr lang="en-US" dirty="0" smtClean="0"/>
              <a:t>The PUEV </a:t>
            </a:r>
            <a:r>
              <a:rPr lang="en-US" u="sng" dirty="0" smtClean="0"/>
              <a:t>is not</a:t>
            </a:r>
            <a:r>
              <a:rPr lang="en-US" u="none" dirty="0" smtClean="0"/>
              <a:t> defined as</a:t>
            </a:r>
            <a:r>
              <a:rPr lang="en-US" u="none" baseline="0" dirty="0" smtClean="0"/>
              <a:t> the visit at which </a:t>
            </a:r>
            <a:r>
              <a:rPr lang="en-US" dirty="0" smtClean="0"/>
              <a:t>when a ppt is permanently discontinued from product prior to study end. Rather, the PUEV is the visit on</a:t>
            </a:r>
            <a:r>
              <a:rPr lang="en-US" baseline="0" dirty="0" smtClean="0"/>
              <a:t> which a participant is expected to complete use of the vaginal ring, per protocol. In other words, this visit is still considered the PUEV even if the participant has previously discontinued from study product at an earlier date. </a:t>
            </a:r>
          </a:p>
          <a:p>
            <a:endParaRPr lang="en-US" baseline="0" dirty="0" smtClean="0"/>
          </a:p>
          <a:p>
            <a:r>
              <a:rPr lang="en-US" dirty="0" smtClean="0"/>
              <a:t>To</a:t>
            </a:r>
            <a:r>
              <a:rPr lang="en-US" baseline="0" dirty="0" smtClean="0"/>
              <a:t> identify that the visit is the participant’s PUEV, i</a:t>
            </a:r>
            <a:r>
              <a:rPr lang="en-US" dirty="0" smtClean="0"/>
              <a:t>ndicate “PUEV” on the Follow-up Visit Summary and select “yes” for “Is this visit a PUEV, scheduled study exit</a:t>
            </a:r>
            <a:r>
              <a:rPr lang="en-US" baseline="0" dirty="0" smtClean="0"/>
              <a:t> visit or early termination”?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D43EBE4B-BA55-4903-88A2-F431D3BED5CA}" type="slidenum">
              <a:rPr lang="en-US" smtClean="0"/>
              <a:pPr/>
              <a:t>21</a:t>
            </a:fld>
            <a:endParaRPr lang="en-US" dirty="0"/>
          </a:p>
        </p:txBody>
      </p:sp>
    </p:spTree>
    <p:extLst>
      <p:ext uri="{BB962C8B-B14F-4D97-AF65-F5344CB8AC3E}">
        <p14:creationId xmlns:p14="http://schemas.microsoft.com/office/powerpoint/2010/main" val="3419521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end of data collection of the study will occur at the participant’s Study Exit Visit or Termination Visit. </a:t>
            </a:r>
          </a:p>
          <a:p>
            <a:endParaRPr lang="en-US" baseline="0" dirty="0" smtClean="0"/>
          </a:p>
          <a:p>
            <a:r>
              <a:rPr lang="en-US" baseline="0" dirty="0" smtClean="0"/>
              <a:t>The main purpose of this study visit is to assess for delayed HIV seroconversion that study product might have masked while the participant was using the vaginal ring. As such, participants who are identified, per protocol, as HIV infected, will not complete this visit.</a:t>
            </a:r>
          </a:p>
          <a:p>
            <a:endParaRPr lang="en-US" baseline="0" dirty="0" smtClean="0"/>
          </a:p>
          <a:p>
            <a:r>
              <a:rPr lang="en-US" baseline="0" dirty="0" smtClean="0"/>
              <a:t>As discussed at the top of this presentation, the target day for the SEV is 28 days after the actual date of each participant’s PUEV. However, the SEV should not be scheduled less than 2 weeks after the completion of the PUEV as to allow for time to identify delayed seroconversion. This Study exit visit is assigned to the V9 – Study Exit/Termination Visit within </a:t>
            </a:r>
            <a:r>
              <a:rPr lang="en-US" baseline="0" dirty="0" err="1" smtClean="0"/>
              <a:t>Medidata</a:t>
            </a:r>
            <a:r>
              <a:rPr lang="en-US" baseline="0" dirty="0" smtClean="0"/>
              <a:t> rave. </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identify that the visit is the participant’s study exit visit, i</a:t>
            </a:r>
            <a:r>
              <a:rPr lang="en-US" dirty="0" smtClean="0"/>
              <a:t>ndicate “scheduled</a:t>
            </a:r>
            <a:r>
              <a:rPr lang="en-US" baseline="0" dirty="0" smtClean="0"/>
              <a:t> termination</a:t>
            </a:r>
            <a:r>
              <a:rPr lang="en-US" dirty="0" smtClean="0"/>
              <a:t>” on the Follow-up Visit Summary after selecting “yes” for “Is this visit a PUEV, scheduled study exit</a:t>
            </a:r>
            <a:r>
              <a:rPr lang="en-US" baseline="0" dirty="0" smtClean="0"/>
              <a:t> visit or early termination”?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D43EBE4B-BA55-4903-88A2-F431D3BED5CA}" type="slidenum">
              <a:rPr lang="en-US" smtClean="0"/>
              <a:pPr/>
              <a:t>22</a:t>
            </a:fld>
            <a:endParaRPr lang="en-US" dirty="0"/>
          </a:p>
        </p:txBody>
      </p:sp>
    </p:spTree>
    <p:extLst>
      <p:ext uri="{BB962C8B-B14F-4D97-AF65-F5344CB8AC3E}">
        <p14:creationId xmlns:p14="http://schemas.microsoft.com/office/powerpoint/2010/main" val="3419521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 early termination visit can occur at any point in the study if a participant withdraws her consent from study participation. If an early termination occurs, try to complete as many of the expected early termination procedures as possible, as specified in the schedule of forms located with the Data Collection SSP. The Early Termination procedures are a combination of the PUEV required procedures together with the study exit visit procedures. </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identify that the visit is the participant’s early termination visit, i</a:t>
            </a:r>
            <a:r>
              <a:rPr lang="en-US" dirty="0" smtClean="0"/>
              <a:t>ndicate “early</a:t>
            </a:r>
            <a:r>
              <a:rPr lang="en-US" baseline="0" dirty="0" smtClean="0"/>
              <a:t> termination</a:t>
            </a:r>
            <a:r>
              <a:rPr lang="en-US" dirty="0" smtClean="0"/>
              <a:t>” on the Follow-up Visit Summary after selecting “yes” for “Is this visit a PUEV, scheduled study exit</a:t>
            </a:r>
            <a:r>
              <a:rPr lang="en-US" baseline="0" dirty="0" smtClean="0"/>
              <a:t> visit or early termination”? The Termination CRF will automatically be added to the visit folder at which the early termination is taking place. Additional required PUEV CRFs will need to be added by selecting them on the Additional Study Procedures Y/N CRF if the forms are not already there.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As a reminder, participants should not be contacted for future visits, but do ask them if they would like to be contacted as study results become available. </a:t>
            </a:r>
            <a:endParaRPr lang="en-US" dirty="0" smtClean="0"/>
          </a:p>
          <a:p>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23</a:t>
            </a:fld>
            <a:endParaRPr lang="en-US" dirty="0"/>
          </a:p>
        </p:txBody>
      </p:sp>
    </p:spTree>
    <p:extLst>
      <p:ext uri="{BB962C8B-B14F-4D97-AF65-F5344CB8AC3E}">
        <p14:creationId xmlns:p14="http://schemas.microsoft.com/office/powerpoint/2010/main" val="3419521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Thank you for joining the SCHARP visit scheduling and visit type training module. Please don’t hesitate to contact SCHARP for any questions regarding visit scheduling and types of HOPE study visits or questions on any other components outlined in this presentation. </a:t>
            </a:r>
            <a:endParaRPr lang="en-US" i="0" dirty="0" smtClean="0"/>
          </a:p>
          <a:p>
            <a:endParaRPr lang="en-US" i="0"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24</a:t>
            </a:fld>
            <a:endParaRPr lang="en-US" dirty="0"/>
          </a:p>
        </p:txBody>
      </p:sp>
    </p:spTree>
    <p:extLst>
      <p:ext uri="{BB962C8B-B14F-4D97-AF65-F5344CB8AC3E}">
        <p14:creationId xmlns:p14="http://schemas.microsoft.com/office/powerpoint/2010/main" val="3419521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SCHARP has provided a spreadsheet tool that can be used to generate individual follow-up visit calendars. This visit calendar tool is available to download from the study Implementation Materials subpage  within the MTN025 study webpage. There are three tabs to the visit calendar tool – the first calculates the last date that the participant can enroll based on the participant’s screening visit. The second tab calculates the participant visit calendar. An example of the participant visit calendar is shown at the top of this slide. As a reminder, the participant’s Enrollment date must be entered as first step in completing this calendar. </a:t>
            </a:r>
            <a:r>
              <a:rPr lang="en-US" sz="1200" kern="1200" dirty="0" smtClean="0">
                <a:solidFill>
                  <a:schemeClr val="tx1"/>
                </a:solidFill>
                <a:effectLst/>
                <a:latin typeface="+mn-lt"/>
                <a:ea typeface="+mn-ea"/>
                <a:cs typeface="+mn-cs"/>
              </a:rPr>
              <a:t>Once the enrollment date is entered, the target day and visit window for each required follow-up visit up through the Product Use End Visit (PUEV) will appear.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third tab</a:t>
            </a:r>
            <a:r>
              <a:rPr lang="en-US" sz="1200" kern="1200" baseline="0" dirty="0" smtClean="0">
                <a:solidFill>
                  <a:schemeClr val="tx1"/>
                </a:solidFill>
                <a:effectLst/>
                <a:latin typeface="+mn-lt"/>
                <a:ea typeface="+mn-ea"/>
                <a:cs typeface="+mn-cs"/>
              </a:rPr>
              <a:t> calculates the target day and visit windows for the Study Exit Visit. </a:t>
            </a:r>
            <a:r>
              <a:rPr lang="en-US" sz="1200" kern="1200" dirty="0" smtClean="0">
                <a:solidFill>
                  <a:schemeClr val="tx1"/>
                </a:solidFill>
                <a:effectLst/>
                <a:latin typeface="+mn-lt"/>
                <a:ea typeface="+mn-ea"/>
                <a:cs typeface="+mn-cs"/>
              </a:rPr>
              <a:t>The participant’s actual PUEV date is required to be entered within the purple cell at the top</a:t>
            </a:r>
            <a:r>
              <a:rPr lang="en-US" sz="1200" kern="1200" baseline="0" dirty="0" smtClean="0">
                <a:solidFill>
                  <a:schemeClr val="tx1"/>
                </a:solidFill>
                <a:effectLst/>
                <a:latin typeface="+mn-lt"/>
                <a:ea typeface="+mn-ea"/>
                <a:cs typeface="+mn-cs"/>
              </a:rPr>
              <a:t> of the spreadsheet</a:t>
            </a:r>
            <a:r>
              <a:rPr lang="en-US" sz="1200" kern="1200" dirty="0" smtClean="0">
                <a:solidFill>
                  <a:schemeClr val="tx1"/>
                </a:solidFill>
                <a:effectLst/>
                <a:latin typeface="+mn-lt"/>
                <a:ea typeface="+mn-ea"/>
                <a:cs typeface="+mn-cs"/>
              </a:rPr>
              <a:t> in order to generate the SEV target day and visit window. The calendar can then be printed and added to the participant’s study notebook.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33D9AB-8E1D-4CD5-8BBE-AECC45758433}"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specified</a:t>
            </a:r>
            <a:r>
              <a:rPr lang="en-US" baseline="0" dirty="0" smtClean="0"/>
              <a:t> t</a:t>
            </a:r>
            <a:r>
              <a:rPr lang="en-US" dirty="0" smtClean="0"/>
              <a:t>arget visit window</a:t>
            </a:r>
            <a:r>
              <a:rPr lang="en-US" baseline="0" dirty="0" smtClean="0"/>
              <a:t> </a:t>
            </a:r>
            <a:r>
              <a:rPr lang="en-US" dirty="0" smtClean="0"/>
              <a:t>for</a:t>
            </a:r>
            <a:r>
              <a:rPr lang="en-US" baseline="0" dirty="0" smtClean="0"/>
              <a:t> each of the study visit is 14 days prior to and 13 days after the target date. Follow-up visits can occur at any time within their respective visit windows, however, it is ideal if the visits are as close to the target days as possible.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quarterly visits, study visits should continue to be completed within the target window, whenever</a:t>
            </a:r>
            <a:r>
              <a:rPr lang="en-US" baseline="0" dirty="0" smtClean="0"/>
              <a:t> possible </a:t>
            </a:r>
            <a:r>
              <a:rPr lang="en-US" dirty="0" smtClean="0"/>
              <a:t>. However, if needed, it is permitted to complete the study visit within a</a:t>
            </a:r>
            <a:r>
              <a:rPr lang="en-US" baseline="0" dirty="0" smtClean="0"/>
              <a:t> wider,</a:t>
            </a:r>
            <a:r>
              <a:rPr lang="en-US" dirty="0" smtClean="0"/>
              <a:t> allowable visit windows to ensure that </a:t>
            </a:r>
            <a:r>
              <a:rPr lang="en-US" baseline="0" dirty="0" smtClean="0"/>
              <a:t>the participant is able to come into the clinic to complete visit study procedures before her next visit</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Allowable visit windows for quarterly</a:t>
            </a:r>
            <a:r>
              <a:rPr lang="en-US" baseline="0" dirty="0" smtClean="0"/>
              <a:t> visits</a:t>
            </a:r>
            <a:r>
              <a:rPr lang="en-US" dirty="0" smtClean="0"/>
              <a:t> open 14 days before the target day and end 69 days after the</a:t>
            </a:r>
            <a:r>
              <a:rPr lang="en-US" baseline="0" dirty="0" smtClean="0"/>
              <a:t> target day </a:t>
            </a:r>
            <a:r>
              <a:rPr lang="en-US" dirty="0" smtClean="0"/>
              <a:t>and are</a:t>
            </a:r>
            <a:r>
              <a:rPr lang="en-US" baseline="0" dirty="0" smtClean="0"/>
              <a:t> contiguous for HOPE. A visit will not be considered overdue or missed until the allowable visit window has lapsed. </a:t>
            </a:r>
            <a:endParaRPr lang="en-US" dirty="0" smtClean="0"/>
          </a:p>
          <a:p>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visual representation of the monthly visit wi</a:t>
            </a:r>
            <a:r>
              <a:rPr lang="en-US" dirty="0" smtClean="0"/>
              <a:t>ndows up through month 3. As</a:t>
            </a:r>
            <a:r>
              <a:rPr lang="en-US" baseline="0" dirty="0" smtClean="0"/>
              <a:t> you can see here, the target day for the Month 1 visits is 28 days after the participant’s Enrollment Date. The Month 2 target day is 56 days after the Enrollment visit and 28 days after Month 1’s target day. Similarly, the month 3 target day is 84 days after the enrollment date and 28 days after the Month 2 target day. </a:t>
            </a:r>
          </a:p>
          <a:p>
            <a:endParaRPr lang="en-US" baseline="0" dirty="0" smtClean="0"/>
          </a:p>
          <a:p>
            <a:r>
              <a:rPr lang="en-US" baseline="0" dirty="0" smtClean="0"/>
              <a:t>Th</a:t>
            </a:r>
            <a:r>
              <a:rPr lang="en-US" dirty="0" smtClean="0"/>
              <a:t>e target windows</a:t>
            </a:r>
            <a:r>
              <a:rPr lang="en-US" baseline="0" dirty="0" smtClean="0"/>
              <a:t> for each of the monthly visits are 13 days prior to and 14 days after the target date and are </a:t>
            </a:r>
            <a:r>
              <a:rPr lang="en-US" dirty="0" smtClean="0"/>
              <a:t>contiguous</a:t>
            </a:r>
            <a:r>
              <a:rPr lang="en-US" baseline="0" dirty="0" smtClean="0"/>
              <a:t> for ASPIRE. Follow-up Visits can occur at any time within their respective visit windows, however, it is ideal if the monthly visits are as close to 28 days apart as possible. </a:t>
            </a:r>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5</a:t>
            </a:fld>
            <a:endParaRPr lang="en-US" dirty="0"/>
          </a:p>
        </p:txBody>
      </p:sp>
    </p:spTree>
    <p:extLst>
      <p:ext uri="{BB962C8B-B14F-4D97-AF65-F5344CB8AC3E}">
        <p14:creationId xmlns:p14="http://schemas.microsoft.com/office/powerpoint/2010/main" val="3962071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visual representation of the quarterly visit wi</a:t>
            </a:r>
            <a:r>
              <a:rPr lang="en-US" dirty="0" smtClean="0"/>
              <a:t>ndows up through month 12. As</a:t>
            </a:r>
            <a:r>
              <a:rPr lang="en-US" baseline="0" dirty="0" smtClean="0"/>
              <a:t> you can see here, the target day for the Month 6 visits is 168 days after the participant’s Enrollment Date. The Month 9 target day is 252 days after the Enrollment visit and 84 days after Month 6’s target day. Similarly, the month 12 target day is 336 days after the enrollment date and 84 days after the Month 9 target day. </a:t>
            </a:r>
          </a:p>
          <a:p>
            <a:endParaRPr lang="en-US" baseline="0" dirty="0" smtClean="0"/>
          </a:p>
          <a:p>
            <a:r>
              <a:rPr lang="en-US" baseline="0" dirty="0" smtClean="0"/>
              <a:t>Th</a:t>
            </a:r>
            <a:r>
              <a:rPr lang="en-US" dirty="0" smtClean="0"/>
              <a:t>e target windows</a:t>
            </a:r>
            <a:r>
              <a:rPr lang="en-US" baseline="0" dirty="0" smtClean="0"/>
              <a:t> for each of the quarterly visits are 13 days prior to and 14 days after the target date and are identical to the monthly target visit windows. To ensure that the quarterly visit windows are </a:t>
            </a:r>
            <a:r>
              <a:rPr lang="en-US" dirty="0" smtClean="0"/>
              <a:t>contiguous</a:t>
            </a:r>
            <a:r>
              <a:rPr lang="en-US" baseline="0" dirty="0" smtClean="0"/>
              <a:t> and to ensure that the participant can return to the clinic to complete study procedures at any point before her next scheduled stud visit, in addition to the target window, an allowable window has been established. The allowable visit window for each quarterly visit starts 13 days before the target day and ends 69 days after the target day. Again, it is preferable and ideal that a study visit be conducted within the target window, however, if needed, a study visit can be conducted within a visit’s allowable window.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43EBE4B-BA55-4903-88A2-F431D3BED5CA}" type="slidenum">
              <a:rPr lang="en-US" smtClean="0"/>
              <a:pPr/>
              <a:t>6</a:t>
            </a:fld>
            <a:endParaRPr lang="en-US" dirty="0"/>
          </a:p>
        </p:txBody>
      </p:sp>
    </p:spTree>
    <p:extLst>
      <p:ext uri="{BB962C8B-B14F-4D97-AF65-F5344CB8AC3E}">
        <p14:creationId xmlns:p14="http://schemas.microsoft.com/office/powerpoint/2010/main" val="172918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eCRFs</a:t>
            </a:r>
            <a:r>
              <a:rPr lang="en-US" sz="1200" kern="1200" dirty="0" smtClean="0">
                <a:solidFill>
                  <a:schemeClr val="tx1"/>
                </a:solidFill>
                <a:effectLst/>
                <a:latin typeface="+mn-lt"/>
                <a:ea typeface="+mn-ea"/>
                <a:cs typeface="+mn-cs"/>
              </a:rPr>
              <a:t> in the study database are set up within pre-defined study visit folders, so that the visit name and number automatically appear and do not need to be manually entered for required study visits. For</a:t>
            </a:r>
            <a:r>
              <a:rPr lang="en-US" sz="1200" kern="1200" baseline="0" dirty="0" smtClean="0">
                <a:solidFill>
                  <a:schemeClr val="tx1"/>
                </a:solidFill>
                <a:effectLst/>
                <a:latin typeface="+mn-lt"/>
                <a:ea typeface="+mn-ea"/>
                <a:cs typeface="+mn-cs"/>
              </a:rPr>
              <a:t> example, the visit folder for the participant’s screening visit is labeled here as “V1 – Screening” with 1 being the visit number of the each participant’s screening visit. The Enrollment Visit number is ‘2’, the Month 1 visit number is “3” and so on and so forth.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Visit numbers are used to help indicate</a:t>
            </a:r>
            <a:r>
              <a:rPr lang="en-US" sz="1200" kern="1200" baseline="0" dirty="0" smtClean="0">
                <a:solidFill>
                  <a:schemeClr val="tx1"/>
                </a:solidFill>
                <a:effectLst/>
                <a:latin typeface="+mn-lt"/>
                <a:ea typeface="+mn-ea"/>
                <a:cs typeface="+mn-cs"/>
              </a:rPr>
              <a:t> at which point in a participant’s trial participation an event occurred. They are helpful when reviewing reports and conducting study analyses.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Each of the required forms for a given visit will automatically</a:t>
            </a:r>
            <a:r>
              <a:rPr lang="en-US" sz="1200" kern="1200" baseline="0" dirty="0" smtClean="0">
                <a:solidFill>
                  <a:schemeClr val="tx1"/>
                </a:solidFill>
                <a:effectLst/>
                <a:latin typeface="+mn-lt"/>
                <a:ea typeface="+mn-ea"/>
                <a:cs typeface="+mn-cs"/>
              </a:rPr>
              <a:t> populate within the applicable visit folder.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On the participant’s home page within </a:t>
            </a:r>
            <a:r>
              <a:rPr lang="en-US" sz="1200" kern="1200" baseline="0" dirty="0" err="1" smtClean="0">
                <a:solidFill>
                  <a:schemeClr val="tx1"/>
                </a:solidFill>
                <a:effectLst/>
                <a:latin typeface="+mn-lt"/>
                <a:ea typeface="+mn-ea"/>
                <a:cs typeface="+mn-cs"/>
              </a:rPr>
              <a:t>Medidata</a:t>
            </a:r>
            <a:r>
              <a:rPr lang="en-US" sz="1200" kern="1200" baseline="0" dirty="0" smtClean="0">
                <a:solidFill>
                  <a:schemeClr val="tx1"/>
                </a:solidFill>
                <a:effectLst/>
                <a:latin typeface="+mn-lt"/>
                <a:ea typeface="+mn-ea"/>
                <a:cs typeface="+mn-cs"/>
              </a:rPr>
              <a:t> Rave, a visit calendar will also populate. The date column will populate with the target day when the Enrollment date has been entered. Once the visit day has been entered for the actual visit, this will be updated with the actual visit date. </a:t>
            </a:r>
            <a:endParaRPr lang="en-US" dirty="0"/>
          </a:p>
        </p:txBody>
      </p:sp>
      <p:sp>
        <p:nvSpPr>
          <p:cNvPr id="4" name="Slide Number Placeholder 3"/>
          <p:cNvSpPr>
            <a:spLocks noGrp="1"/>
          </p:cNvSpPr>
          <p:nvPr>
            <p:ph type="sldNum" sz="quarter" idx="10"/>
          </p:nvPr>
        </p:nvSpPr>
        <p:spPr/>
        <p:txBody>
          <a:bodyPr/>
          <a:lstStyle/>
          <a:p>
            <a:fld id="{5733D9AB-8E1D-4CD5-8BBE-AECC45758433}"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list of visit</a:t>
            </a:r>
            <a:r>
              <a:rPr lang="en-US" baseline="0" dirty="0" smtClean="0"/>
              <a:t> numbers associated with each</a:t>
            </a:r>
            <a:r>
              <a:rPr lang="en-US" dirty="0" smtClean="0"/>
              <a:t> scheduled study visits is provided</a:t>
            </a:r>
            <a:r>
              <a:rPr lang="en-US" baseline="0" dirty="0" smtClean="0"/>
              <a:t> in a table similar to the one provided on this slide within the Data Collection section of the SSP. As noted in the previous slide, the visit number for the Screening Visit is visit number 1. Each visit number has two additional spaces designated after the decimal place to allow for additional unscheduled, or interim visits, to occur between regularly scheduled visits. These visits numbers should be documented on any paper CRFs completed prior to data entry as well as on LDMS specimen tracking sheets to correctly identify the visit number that corresponds to each specimen collected. </a:t>
            </a:r>
            <a:endParaRPr lang="en-US" dirty="0"/>
          </a:p>
        </p:txBody>
      </p:sp>
      <p:sp>
        <p:nvSpPr>
          <p:cNvPr id="4" name="Slide Number Placeholder 3"/>
          <p:cNvSpPr>
            <a:spLocks noGrp="1"/>
          </p:cNvSpPr>
          <p:nvPr>
            <p:ph type="sldNum" sz="quarter" idx="10"/>
          </p:nvPr>
        </p:nvSpPr>
        <p:spPr/>
        <p:txBody>
          <a:bodyPr/>
          <a:lstStyle/>
          <a:p>
            <a:fld id="{D43EBE4B-BA55-4903-88A2-F431D3BED5CA}" type="slidenum">
              <a:rPr lang="en-US" smtClean="0"/>
              <a:pPr/>
              <a:t>8</a:t>
            </a:fld>
            <a:endParaRPr lang="en-US" dirty="0"/>
          </a:p>
        </p:txBody>
      </p:sp>
    </p:spTree>
    <p:extLst>
      <p:ext uri="{BB962C8B-B14F-4D97-AF65-F5344CB8AC3E}">
        <p14:creationId xmlns:p14="http://schemas.microsoft.com/office/powerpoint/2010/main" val="131057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follow-up visit is considered</a:t>
            </a:r>
            <a:r>
              <a:rPr lang="en-US" baseline="0" dirty="0" smtClean="0"/>
              <a:t> </a:t>
            </a:r>
            <a:r>
              <a:rPr lang="en-US" dirty="0" smtClean="0"/>
              <a:t>missed once the target and</a:t>
            </a:r>
            <a:r>
              <a:rPr lang="en-US" baseline="0" dirty="0" smtClean="0"/>
              <a:t> if applicable, allowable</a:t>
            </a:r>
            <a:r>
              <a:rPr lang="en-US" dirty="0" smtClean="0"/>
              <a:t> windows</a:t>
            </a:r>
            <a:r>
              <a:rPr lang="en-US" baseline="0" dirty="0" smtClean="0"/>
              <a:t> </a:t>
            </a:r>
            <a:r>
              <a:rPr lang="en-US" dirty="0" smtClean="0"/>
              <a:t>for the visit closes and the participant has not completed </a:t>
            </a:r>
            <a:r>
              <a:rPr lang="en-US" b="1" dirty="0" smtClean="0"/>
              <a:t>any component,</a:t>
            </a:r>
            <a:r>
              <a:rPr lang="en-US" b="1" baseline="0" dirty="0" smtClean="0"/>
              <a:t> procedure or assessment</a:t>
            </a:r>
            <a:r>
              <a:rPr lang="en-US" b="1" dirty="0" smtClean="0"/>
              <a:t> </a:t>
            </a:r>
            <a:r>
              <a:rPr lang="en-US" dirty="0" smtClean="0"/>
              <a:t>of the required follow-up visit.</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43EBE4B-BA55-4903-88A2-F431D3BED5CA}" type="slidenum">
              <a:rPr lang="en-US" smtClean="0"/>
              <a:pPr/>
              <a:t>9</a:t>
            </a:fld>
            <a:endParaRPr lang="en-US" dirty="0"/>
          </a:p>
        </p:txBody>
      </p:sp>
    </p:spTree>
    <p:extLst>
      <p:ext uri="{BB962C8B-B14F-4D97-AF65-F5344CB8AC3E}">
        <p14:creationId xmlns:p14="http://schemas.microsoft.com/office/powerpoint/2010/main" val="212753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182B4ADE-9B5B-45FE-9555-9A59C1C7D4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8248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8A6440BD-BAC0-4711-BF61-E6968EEB937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450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F5344AAC-E422-46A1-A53D-7508B0CF55D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520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E324899-96F6-43A7-8BE5-C757009198B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7993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3FCC4B42-625D-4C4F-889C-D308A4DDD70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2453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5D0BC6B2-D524-4E0E-9C51-42EC4A90535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738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F74C4191-22D9-424B-9C0E-A9CCF072299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96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6C60ADC9-8333-4248-8FFB-1FF99A12D9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97998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801584B7-01B4-4A51-83F5-CBC29138CCA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3785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5C62A13A-81E7-446A-AE48-0E0E10F9331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490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C3566AE6-28FA-43CB-9D14-3F568E6F47B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045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dirty="0">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DB2B9B8-1331-4CB0-B60D-F54DDFF36877}"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6619595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jpe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mailto:jberthia@scharp.org" TargetMode="External"/><Relationship Id="rId5" Type="http://schemas.openxmlformats.org/officeDocument/2006/relationships/hyperlink" Target="mailto:mapeda@scharp.org" TargetMode="External"/><Relationship Id="rId4" Type="http://schemas.openxmlformats.org/officeDocument/2006/relationships/notesSlide" Target="../notesSlides/notesSlide24.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99" y="3200400"/>
            <a:ext cx="8001000" cy="1927225"/>
          </a:xfrm>
        </p:spPr>
        <p:txBody>
          <a:bodyPr>
            <a:noAutofit/>
          </a:bodyPr>
          <a:lstStyle/>
          <a:p>
            <a:r>
              <a:rPr lang="en-US" dirty="0" smtClean="0"/>
              <a:t>Overview of Visit Scheduling and Types of Follow-up Visits</a:t>
            </a:r>
            <a:r>
              <a:rPr lang="en-US" dirty="0"/>
              <a:t/>
            </a:r>
            <a:br>
              <a:rPr lang="en-US" dirty="0"/>
            </a:br>
            <a:r>
              <a:rPr lang="en-US" dirty="0" smtClean="0"/>
              <a:t>SCHARP </a:t>
            </a:r>
            <a:endParaRPr lang="en-US" dirty="0">
              <a:solidFill>
                <a:srgbClr val="FF0000"/>
              </a:solidFill>
            </a:endParaRPr>
          </a:p>
        </p:txBody>
      </p:sp>
      <p:pic>
        <p:nvPicPr>
          <p:cNvPr id="3" name="Picture 4" descr="C:\Users\amayo\AppData\Local\Microsoft\Windows\Temporary Internet Files\Content.Outlook\HHF5TJ64\Hope_Study_1Tag_PMS (0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918" y="739775"/>
            <a:ext cx="46021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MTN LOGO_Fi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5645150"/>
            <a:ext cx="19843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6699" y="6096000"/>
            <a:ext cx="609600" cy="609600"/>
          </a:xfrm>
          <a:prstGeom prst="rect">
            <a:avLst/>
          </a:prstGeom>
        </p:spPr>
      </p:pic>
    </p:spTree>
    <p:extLst>
      <p:ext uri="{BB962C8B-B14F-4D97-AF65-F5344CB8AC3E}">
        <p14:creationId xmlns:p14="http://schemas.microsoft.com/office/powerpoint/2010/main" val="3001812454"/>
      </p:ext>
    </p:extLst>
  </p:cSld>
  <p:clrMapOvr>
    <a:masterClrMapping/>
  </p:clrMapOvr>
  <mc:AlternateContent xmlns:mc="http://schemas.openxmlformats.org/markup-compatibility/2006" xmlns:p14="http://schemas.microsoft.com/office/powerpoint/2010/main">
    <mc:Choice Requires="p14">
      <p:transition spd="slow" p14:dur="2000" advTm="6041"/>
    </mc:Choice>
    <mc:Fallback xmlns="">
      <p:transition spd="slow" advTm="604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5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Missed Visits</a:t>
            </a:r>
            <a:endParaRPr lang="en-US" dirty="0"/>
          </a:p>
        </p:txBody>
      </p:sp>
      <p:sp>
        <p:nvSpPr>
          <p:cNvPr id="3" name="Content Placeholder 2"/>
          <p:cNvSpPr>
            <a:spLocks noGrp="1"/>
          </p:cNvSpPr>
          <p:nvPr>
            <p:ph idx="1"/>
          </p:nvPr>
        </p:nvSpPr>
        <p:spPr/>
        <p:txBody>
          <a:bodyPr/>
          <a:lstStyle/>
          <a:p>
            <a:r>
              <a:rPr lang="en-US" dirty="0" smtClean="0"/>
              <a:t>Missed visits are documented in the study database using the Missed Visit CRF</a:t>
            </a:r>
          </a:p>
          <a:p>
            <a:r>
              <a:rPr lang="en-US" dirty="0" smtClean="0"/>
              <a:t>Do not complete/submit any other CRFs for the missed visit </a:t>
            </a:r>
          </a:p>
          <a:p>
            <a:pPr lvl="1"/>
            <a:r>
              <a:rPr lang="en-US" dirty="0" smtClean="0"/>
              <a:t>Protocol Deviation Log is not completed/required</a:t>
            </a:r>
          </a:p>
          <a:p>
            <a:r>
              <a:rPr lang="en-US" dirty="0" smtClean="0"/>
              <a:t>Missed Visit CRF will let SCHARP know not to expect any other forms for that participant for that specific visit </a:t>
            </a:r>
            <a:endParaRPr lang="en-US" dirty="0"/>
          </a:p>
        </p:txBody>
      </p:sp>
      <p:pic>
        <p:nvPicPr>
          <p:cNvPr id="4"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3106" y="6003925"/>
            <a:ext cx="609600" cy="609600"/>
          </a:xfrm>
          <a:prstGeom prst="rect">
            <a:avLst/>
          </a:prstGeom>
        </p:spPr>
      </p:pic>
    </p:spTree>
    <p:extLst>
      <p:ext uri="{BB962C8B-B14F-4D97-AF65-F5344CB8AC3E}">
        <p14:creationId xmlns:p14="http://schemas.microsoft.com/office/powerpoint/2010/main" val="2080590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Missed Visits CRF</a:t>
            </a:r>
            <a:endParaRPr lang="en-US" dirty="0"/>
          </a:p>
        </p:txBody>
      </p:sp>
      <p:pic>
        <p:nvPicPr>
          <p:cNvPr id="4"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600200"/>
            <a:ext cx="5809735" cy="476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20071309">
            <a:off x="5925997" y="5065947"/>
            <a:ext cx="969892" cy="457200"/>
          </a:xfrm>
          <a:prstGeom prst="leftArrow">
            <a:avLst>
              <a:gd name="adj1" fmla="val 46898"/>
              <a:gd name="adj2" fmla="val 50000"/>
            </a:avLst>
          </a:pr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34200" y="3124200"/>
            <a:ext cx="1600200" cy="2585323"/>
          </a:xfrm>
          <a:prstGeom prst="rect">
            <a:avLst/>
          </a:prstGeom>
          <a:noFill/>
          <a:ln w="22225">
            <a:solidFill>
              <a:schemeClr val="accent3"/>
            </a:solidFill>
          </a:ln>
        </p:spPr>
        <p:txBody>
          <a:bodyPr wrap="square" rtlCol="0">
            <a:spAutoFit/>
          </a:bodyPr>
          <a:lstStyle/>
          <a:p>
            <a:r>
              <a:rPr lang="en-US" dirty="0" smtClean="0"/>
              <a:t>A corrective action plan should be completed on this form in lieu of a Protocol Deviations Log form</a:t>
            </a:r>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6241622"/>
            <a:ext cx="609600" cy="609600"/>
          </a:xfrm>
          <a:prstGeom prst="rect">
            <a:avLst/>
          </a:prstGeom>
        </p:spPr>
      </p:pic>
    </p:spTree>
    <p:extLst>
      <p:ext uri="{BB962C8B-B14F-4D97-AF65-F5344CB8AC3E}">
        <p14:creationId xmlns:p14="http://schemas.microsoft.com/office/powerpoint/2010/main" val="2456932822"/>
      </p:ext>
    </p:extLst>
  </p:cSld>
  <p:clrMapOvr>
    <a:masterClrMapping/>
  </p:clrMapOvr>
  <mc:AlternateContent xmlns:mc="http://schemas.openxmlformats.org/markup-compatibility/2006" xmlns:p14="http://schemas.microsoft.com/office/powerpoint/2010/main">
    <mc:Choice Requires="p14">
      <p:transition spd="slow" p14:dur="2000" advTm="7900"/>
    </mc:Choice>
    <mc:Fallback xmlns="">
      <p:transition spd="slow" advTm="79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2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Missed Visits</a:t>
            </a:r>
            <a:endParaRPr lang="en-US" dirty="0"/>
          </a:p>
        </p:txBody>
      </p:sp>
      <p:pic>
        <p:nvPicPr>
          <p:cNvPr id="5" name="Content Placeholder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01386" y="1954784"/>
            <a:ext cx="8714014" cy="1626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flipV="1">
            <a:off x="1151475" y="2980049"/>
            <a:ext cx="1069346" cy="461407"/>
          </a:xfrm>
          <a:prstGeom prst="straightConnector1">
            <a:avLst/>
          </a:prstGeom>
          <a:ln w="666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048022" y="3015738"/>
            <a:ext cx="1143478" cy="675830"/>
          </a:xfrm>
          <a:prstGeom prst="straightConnector1">
            <a:avLst/>
          </a:prstGeom>
          <a:ln w="66675">
            <a:solidFill>
              <a:schemeClr val="accent4"/>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4" descr="C:\Users\amayo\AppData\Local\Microsoft\Windows\Temporary Internet Files\Content.Outlook\HHF5TJ64\Hope_Study_1Tag_PMS (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85437" y="3691568"/>
            <a:ext cx="3062585" cy="1477328"/>
          </a:xfrm>
          <a:prstGeom prst="rect">
            <a:avLst/>
          </a:prstGeom>
          <a:noFill/>
          <a:ln w="22225">
            <a:solidFill>
              <a:schemeClr val="accent4"/>
            </a:solidFill>
          </a:ln>
        </p:spPr>
        <p:txBody>
          <a:bodyPr wrap="square" rtlCol="0">
            <a:spAutoFit/>
          </a:bodyPr>
          <a:lstStyle/>
          <a:p>
            <a:r>
              <a:rPr lang="en-US" dirty="0" smtClean="0"/>
              <a:t>If the participant did not complete the visit, as specified on the Date of Visit CRF, the Missed Visit CRF will be added to this visit’s folder. </a:t>
            </a:r>
            <a:endParaRPr lang="en-US" dirty="0"/>
          </a:p>
        </p:txBody>
      </p:sp>
      <p:sp>
        <p:nvSpPr>
          <p:cNvPr id="12" name="Oval 11"/>
          <p:cNvSpPr/>
          <p:nvPr/>
        </p:nvSpPr>
        <p:spPr>
          <a:xfrm>
            <a:off x="201386" y="2775204"/>
            <a:ext cx="914400" cy="2405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8575" y="6132428"/>
            <a:ext cx="609600" cy="609600"/>
          </a:xfrm>
          <a:prstGeom prst="rect">
            <a:avLst/>
          </a:prstGeom>
        </p:spPr>
      </p:pic>
    </p:spTree>
    <p:extLst>
      <p:ext uri="{BB962C8B-B14F-4D97-AF65-F5344CB8AC3E}">
        <p14:creationId xmlns:p14="http://schemas.microsoft.com/office/powerpoint/2010/main" val="3264118749"/>
      </p:ext>
    </p:extLst>
  </p:cSld>
  <p:clrMapOvr>
    <a:masterClrMapping/>
  </p:clrMapOvr>
  <mc:AlternateContent xmlns:mc="http://schemas.openxmlformats.org/markup-compatibility/2006" xmlns:p14="http://schemas.microsoft.com/office/powerpoint/2010/main">
    <mc:Choice Requires="p14">
      <p:transition spd="slow" p14:dur="2000" advTm="1650"/>
    </mc:Choice>
    <mc:Fallback xmlns="">
      <p:transition spd="slow" advTm="165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Interim Visits </a:t>
            </a:r>
            <a:endParaRPr lang="en-US" dirty="0"/>
          </a:p>
        </p:txBody>
      </p:sp>
      <p:sp>
        <p:nvSpPr>
          <p:cNvPr id="3" name="Content Placeholder 2"/>
          <p:cNvSpPr>
            <a:spLocks noGrp="1"/>
          </p:cNvSpPr>
          <p:nvPr>
            <p:ph idx="1"/>
          </p:nvPr>
        </p:nvSpPr>
        <p:spPr>
          <a:xfrm>
            <a:off x="457200" y="1600200"/>
            <a:ext cx="8229600" cy="4953000"/>
          </a:xfrm>
        </p:spPr>
        <p:txBody>
          <a:bodyPr>
            <a:normAutofit fontScale="55000" lnSpcReduction="20000"/>
          </a:bodyPr>
          <a:lstStyle/>
          <a:p>
            <a:r>
              <a:rPr lang="en-US" sz="3800" dirty="0" smtClean="0"/>
              <a:t>Interim visit = visit/contact that occurs between required follow-up visits</a:t>
            </a:r>
          </a:p>
          <a:p>
            <a:pPr marL="0" indent="0">
              <a:buNone/>
            </a:pPr>
            <a:r>
              <a:rPr lang="en-US" sz="3800" dirty="0" smtClean="0"/>
              <a:t> </a:t>
            </a:r>
          </a:p>
          <a:p>
            <a:r>
              <a:rPr lang="en-US" sz="3800" dirty="0" smtClean="0"/>
              <a:t>Required monthly/quarterly visit procedures are not conducted</a:t>
            </a:r>
          </a:p>
          <a:p>
            <a:pPr lvl="1"/>
            <a:r>
              <a:rPr lang="en-US" sz="3200" dirty="0" smtClean="0"/>
              <a:t>Either not needed (required visit already completed) or not the purpose of the visit</a:t>
            </a:r>
          </a:p>
          <a:p>
            <a:pPr marL="457200" lvl="1" indent="0">
              <a:buNone/>
            </a:pPr>
            <a:endParaRPr lang="en-US" sz="1600" dirty="0" smtClean="0"/>
          </a:p>
          <a:p>
            <a:pPr marL="0" lvl="0" indent="0">
              <a:buNone/>
            </a:pPr>
            <a:r>
              <a:rPr lang="en-US" u="sng" dirty="0" smtClean="0"/>
              <a:t>Examples</a:t>
            </a:r>
            <a:r>
              <a:rPr lang="en-US" dirty="0" smtClean="0"/>
              <a:t>: </a:t>
            </a:r>
          </a:p>
          <a:p>
            <a:pPr lvl="0">
              <a:buFont typeface="Wingdings" panose="05000000000000000000" pitchFamily="2" charset="2"/>
              <a:buChar char="ü"/>
            </a:pPr>
            <a:r>
              <a:rPr lang="en-US" dirty="0" smtClean="0"/>
              <a:t>A </a:t>
            </a:r>
            <a:r>
              <a:rPr lang="en-US" dirty="0"/>
              <a:t>participant completes all required evaluations for her Month 3 visit on the target day. </a:t>
            </a:r>
            <a:r>
              <a:rPr lang="en-US" dirty="0" smtClean="0"/>
              <a:t>She </a:t>
            </a:r>
            <a:r>
              <a:rPr lang="en-US" dirty="0"/>
              <a:t>returns to the clinic 5 days later to request a new ring</a:t>
            </a:r>
            <a:r>
              <a:rPr lang="en-US" dirty="0" smtClean="0"/>
              <a:t>.</a:t>
            </a:r>
          </a:p>
          <a:p>
            <a:pPr marL="0" lvl="0" indent="0">
              <a:buNone/>
            </a:pPr>
            <a:endParaRPr lang="en-US" dirty="0"/>
          </a:p>
          <a:p>
            <a:pPr lvl="0">
              <a:buFont typeface="Wingdings" panose="05000000000000000000" pitchFamily="2" charset="2"/>
              <a:buChar char="ü"/>
            </a:pPr>
            <a:r>
              <a:rPr lang="en-US" dirty="0"/>
              <a:t>A participant completes her Month 9 visit as scheduled. Her Month 12 visit window opens on July 12. The participant reports to the clinic unexpectedly on July 13 to report new genital AE symptoms. </a:t>
            </a:r>
            <a:endParaRPr lang="en-US" dirty="0" smtClean="0"/>
          </a:p>
          <a:p>
            <a:pPr marL="0" lvl="0" indent="0">
              <a:buNone/>
            </a:pPr>
            <a:endParaRPr lang="en-US" dirty="0"/>
          </a:p>
          <a:p>
            <a:pPr lvl="0">
              <a:buFont typeface="Wingdings" panose="05000000000000000000" pitchFamily="2" charset="2"/>
              <a:buChar char="ü"/>
            </a:pPr>
            <a:r>
              <a:rPr lang="en-US" dirty="0"/>
              <a:t>A participant completes all required evaluations for the Month 3 visit on the target day, July 15. Her labs do not come back until July 18, and she has a grade 4 ALT. The site contacts her by phone on July 18 and instructs her to remove the ring, as she is being placed on clinical product hold due to the ALT result. </a:t>
            </a:r>
            <a:r>
              <a:rPr lang="en-US" dirty="0" smtClean="0"/>
              <a:t> </a:t>
            </a:r>
          </a:p>
        </p:txBody>
      </p:sp>
      <p:pic>
        <p:nvPicPr>
          <p:cNvPr id="4"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26162"/>
            <a:ext cx="609600" cy="609600"/>
          </a:xfrm>
          <a:prstGeom prst="rect">
            <a:avLst/>
          </a:prstGeom>
        </p:spPr>
      </p:pic>
    </p:spTree>
    <p:extLst>
      <p:ext uri="{BB962C8B-B14F-4D97-AF65-F5344CB8AC3E}">
        <p14:creationId xmlns:p14="http://schemas.microsoft.com/office/powerpoint/2010/main" val="850961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85"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Interim Visit Documentation</a:t>
            </a:r>
            <a:endParaRPr lang="en-US" dirty="0"/>
          </a:p>
        </p:txBody>
      </p:sp>
      <p:sp>
        <p:nvSpPr>
          <p:cNvPr id="3" name="Content Placeholder 2"/>
          <p:cNvSpPr>
            <a:spLocks noGrp="1"/>
          </p:cNvSpPr>
          <p:nvPr>
            <p:ph idx="1"/>
          </p:nvPr>
        </p:nvSpPr>
        <p:spPr>
          <a:xfrm>
            <a:off x="419100" y="1828800"/>
            <a:ext cx="8229600" cy="4525963"/>
          </a:xfrm>
        </p:spPr>
        <p:txBody>
          <a:bodyPr>
            <a:normAutofit fontScale="92500" lnSpcReduction="10000"/>
          </a:bodyPr>
          <a:lstStyle/>
          <a:p>
            <a:r>
              <a:rPr lang="en-US" sz="2800" dirty="0"/>
              <a:t>If an interim contact results in at least one </a:t>
            </a:r>
            <a:r>
              <a:rPr lang="en-US" sz="2800" u="sng" dirty="0"/>
              <a:t>newly-competed</a:t>
            </a:r>
            <a:r>
              <a:rPr lang="en-US" sz="2800" dirty="0"/>
              <a:t> CRF, the visit is assigned an interim visit code</a:t>
            </a:r>
          </a:p>
          <a:p>
            <a:pPr lvl="1"/>
            <a:r>
              <a:rPr lang="en-US" sz="2400" dirty="0"/>
              <a:t>If the only new entry is to the Con Meds Log, no interim visit code needs to be assigned and no Follow-up Visit Summary is needed; just document visit in chart notes </a:t>
            </a:r>
          </a:p>
          <a:p>
            <a:pPr marL="0" indent="0">
              <a:buNone/>
            </a:pPr>
            <a:endParaRPr lang="en-US" sz="2800" dirty="0" smtClean="0"/>
          </a:p>
          <a:p>
            <a:r>
              <a:rPr lang="en-US" sz="2800" dirty="0" smtClean="0"/>
              <a:t>Interim visit number will let SCHARP know an interim visit has occurred </a:t>
            </a:r>
          </a:p>
          <a:p>
            <a:pPr lvl="1"/>
            <a:r>
              <a:rPr lang="en-US" sz="2400" dirty="0" smtClean="0"/>
              <a:t>This will need to be written in on the Follow-up Visit form, and any other applicable paper completed CRFs</a:t>
            </a:r>
          </a:p>
          <a:p>
            <a:pPr lvl="1"/>
            <a:r>
              <a:rPr lang="en-US" sz="2400" dirty="0" smtClean="0"/>
              <a:t>In Medidata, the interim visit number will be documented within “Interim Visit Procedures” form</a:t>
            </a:r>
          </a:p>
          <a:p>
            <a:pPr lvl="1"/>
            <a:endParaRPr lang="en-US" dirty="0" smtClean="0"/>
          </a:p>
          <a:p>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44823"/>
            <a:ext cx="609600" cy="609600"/>
          </a:xfrm>
          <a:prstGeom prst="rect">
            <a:avLst/>
          </a:prstGeom>
        </p:spPr>
      </p:pic>
    </p:spTree>
    <p:extLst>
      <p:ext uri="{BB962C8B-B14F-4D97-AF65-F5344CB8AC3E}">
        <p14:creationId xmlns:p14="http://schemas.microsoft.com/office/powerpoint/2010/main" val="4282125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Interim Visits in </a:t>
            </a:r>
            <a:r>
              <a:rPr lang="en-US" dirty="0" err="1" smtClean="0"/>
              <a:t>Medidata</a:t>
            </a:r>
            <a:r>
              <a:rPr lang="en-US" dirty="0" smtClean="0"/>
              <a:t> Rave</a:t>
            </a:r>
            <a:endParaRPr 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999" y="1524000"/>
            <a:ext cx="5714999" cy="500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2689283" y="5605076"/>
            <a:ext cx="533400" cy="557415"/>
          </a:xfrm>
          <a:prstGeom prst="straightConnector1">
            <a:avLst/>
          </a:prstGeom>
          <a:ln w="76200">
            <a:solidFill>
              <a:schemeClr val="accent4"/>
            </a:solidFill>
            <a:tailEnd type="arrow"/>
          </a:ln>
        </p:spPr>
        <p:style>
          <a:lnRef idx="1">
            <a:schemeClr val="accent1"/>
          </a:lnRef>
          <a:fillRef idx="0">
            <a:schemeClr val="accent1"/>
          </a:fillRef>
          <a:effectRef idx="0">
            <a:schemeClr val="accent1"/>
          </a:effectRef>
          <a:fontRef idx="minor">
            <a:schemeClr val="tx1"/>
          </a:fontRef>
        </p:style>
      </p:cxnSp>
      <p:pic>
        <p:nvPicPr>
          <p:cNvPr id="5124" name="Picture 4"/>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7086600" y="1767495"/>
            <a:ext cx="163830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rot="21166674">
            <a:off x="6123083" y="4762495"/>
            <a:ext cx="799632" cy="481327"/>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C:\Users\amayo\AppData\Local\Microsoft\Windows\Temporary Internet Files\Content.Outlook\HHF5TJ64\Hope_Study_1Tag_PMS (0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198" y="6248400"/>
            <a:ext cx="609600" cy="609600"/>
          </a:xfrm>
          <a:prstGeom prst="rect">
            <a:avLst/>
          </a:prstGeom>
        </p:spPr>
      </p:pic>
    </p:spTree>
    <p:extLst>
      <p:ext uri="{BB962C8B-B14F-4D97-AF65-F5344CB8AC3E}">
        <p14:creationId xmlns:p14="http://schemas.microsoft.com/office/powerpoint/2010/main" val="1573375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Interim Visit Procedures Form</a:t>
            </a:r>
            <a:endParaRPr lang="en-US" dirty="0"/>
          </a:p>
        </p:txBody>
      </p:sp>
      <p:sp>
        <p:nvSpPr>
          <p:cNvPr id="6" name="Content Placeholder 5"/>
          <p:cNvSpPr>
            <a:spLocks noGrp="1"/>
          </p:cNvSpPr>
          <p:nvPr>
            <p:ph idx="1"/>
          </p:nvPr>
        </p:nvSpPr>
        <p:spPr/>
        <p:txBody>
          <a:bodyPr>
            <a:normAutofit fontScale="92500"/>
          </a:bodyPr>
          <a:lstStyle/>
          <a:p>
            <a:r>
              <a:rPr lang="en-US" dirty="0" smtClean="0"/>
              <a:t>Interim Visit Procedures form</a:t>
            </a:r>
          </a:p>
          <a:p>
            <a:pPr lvl="1"/>
            <a:r>
              <a:rPr lang="en-US" dirty="0" smtClean="0"/>
              <a:t>Lists all potential forms that could be completed for interim visit – select “Yes” or “No” for each form </a:t>
            </a:r>
          </a:p>
          <a:p>
            <a:pPr lvl="1"/>
            <a:r>
              <a:rPr lang="en-US" dirty="0" smtClean="0"/>
              <a:t>Selecting “Yes” will dynamically add each form to the current Interim Visit folder </a:t>
            </a:r>
          </a:p>
          <a:p>
            <a:pPr marL="457200" lvl="1" indent="0">
              <a:buNone/>
            </a:pPr>
            <a:endParaRPr lang="en-US" dirty="0" smtClean="0"/>
          </a:p>
          <a:p>
            <a:r>
              <a:rPr lang="en-US" dirty="0" smtClean="0"/>
              <a:t>If completing paper CRFs, each applicable form that results in data collection will need to be printed and then entered into Medidata Rave.</a:t>
            </a:r>
          </a:p>
          <a:p>
            <a:endParaRPr lang="en-US" dirty="0"/>
          </a:p>
        </p:txBody>
      </p:sp>
      <p:pic>
        <p:nvPicPr>
          <p:cNvPr id="8"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003925"/>
            <a:ext cx="609600" cy="609600"/>
          </a:xfrm>
          <a:prstGeom prst="rect">
            <a:avLst/>
          </a:prstGeom>
        </p:spPr>
      </p:pic>
    </p:spTree>
    <p:extLst>
      <p:ext uri="{BB962C8B-B14F-4D97-AF65-F5344CB8AC3E}">
        <p14:creationId xmlns:p14="http://schemas.microsoft.com/office/powerpoint/2010/main" val="3606496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Interim Visit Procedures Form</a:t>
            </a:r>
            <a:endParaRPr lang="en-US" dirty="0"/>
          </a:p>
        </p:txBody>
      </p:sp>
      <p:sp>
        <p:nvSpPr>
          <p:cNvPr id="4" name="Right Arrow 3"/>
          <p:cNvSpPr/>
          <p:nvPr/>
        </p:nvSpPr>
        <p:spPr>
          <a:xfrm rot="12793146" flipH="1">
            <a:off x="3288621" y="5486779"/>
            <a:ext cx="1166583" cy="919806"/>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7"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stretch>
            <a:fillRect/>
          </a:stretch>
        </p:blipFill>
        <p:spPr>
          <a:xfrm>
            <a:off x="152400" y="1600686"/>
            <a:ext cx="8763000" cy="3276114"/>
          </a:xfrm>
          <a:prstGeom prst="rect">
            <a:avLst/>
          </a:prstGeom>
          <a:ln>
            <a:solidFill>
              <a:schemeClr val="tx1"/>
            </a:solidFill>
          </a:ln>
        </p:spPr>
      </p:pic>
      <p:pic>
        <p:nvPicPr>
          <p:cNvPr id="11" name="Picture 10"/>
          <p:cNvPicPr>
            <a:picLocks noChangeAspect="1"/>
          </p:cNvPicPr>
          <p:nvPr/>
        </p:nvPicPr>
        <p:blipFill>
          <a:blip r:embed="rId7"/>
          <a:stretch>
            <a:fillRect/>
          </a:stretch>
        </p:blipFill>
        <p:spPr>
          <a:xfrm>
            <a:off x="4533900" y="5165371"/>
            <a:ext cx="2271713" cy="156262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0480" y="6009751"/>
            <a:ext cx="609600" cy="609600"/>
          </a:xfrm>
          <a:prstGeom prst="rect">
            <a:avLst/>
          </a:prstGeom>
        </p:spPr>
      </p:pic>
    </p:spTree>
    <p:extLst>
      <p:ext uri="{BB962C8B-B14F-4D97-AF65-F5344CB8AC3E}">
        <p14:creationId xmlns:p14="http://schemas.microsoft.com/office/powerpoint/2010/main" val="600637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1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Interim Visit Numbers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Interim visit numbers use the digits to the </a:t>
            </a:r>
            <a:r>
              <a:rPr lang="en-US" i="1" dirty="0" smtClean="0"/>
              <a:t>right</a:t>
            </a:r>
            <a:r>
              <a:rPr lang="en-US" dirty="0" smtClean="0"/>
              <a:t> of the decimal point – assign starting with </a:t>
            </a:r>
            <a:r>
              <a:rPr lang="en-US" b="1" dirty="0" smtClean="0"/>
              <a:t>.01</a:t>
            </a:r>
          </a:p>
          <a:p>
            <a:pPr lvl="1"/>
            <a:r>
              <a:rPr lang="en-US" b="1" dirty="0" smtClean="0"/>
              <a:t>For HOPE, the interim visit number format is XX.XX</a:t>
            </a:r>
          </a:p>
          <a:p>
            <a:pPr marL="457200" lvl="1" indent="0">
              <a:buNone/>
            </a:pPr>
            <a:endParaRPr lang="en-US" dirty="0" smtClean="0"/>
          </a:p>
          <a:p>
            <a:r>
              <a:rPr lang="en-US" dirty="0" smtClean="0"/>
              <a:t>For the numbers to the left of the decimal point, use the visit number of the most recently-required visit, even if the interim visit date is in the next visit’s window </a:t>
            </a:r>
          </a:p>
          <a:p>
            <a:pPr lvl="1"/>
            <a:r>
              <a:rPr lang="en-US" dirty="0" smtClean="0"/>
              <a:t>The interim visit number will be a number in-between the two visit numbers when the interim visit occurred</a:t>
            </a:r>
          </a:p>
          <a:p>
            <a:pPr marL="0" lvl="0" indent="0">
              <a:buNone/>
            </a:pPr>
            <a:endParaRPr lang="en-US" sz="2600" dirty="0"/>
          </a:p>
          <a:p>
            <a:pPr>
              <a:buFont typeface="Wingdings" panose="05000000000000000000" pitchFamily="2" charset="2"/>
              <a:buChar char="ü"/>
            </a:pPr>
            <a:r>
              <a:rPr lang="en-US" sz="2600" dirty="0" smtClean="0"/>
              <a:t>Example: </a:t>
            </a:r>
            <a:r>
              <a:rPr lang="en-US" sz="2600" dirty="0"/>
              <a:t>A participant completes her Month 9 visit (visit number = 7.00) on the target day.  She returns to the site one day later to report a new genital symptom. This interim Visit is assigned a visit number of 7.01.</a:t>
            </a:r>
          </a:p>
          <a:p>
            <a:pPr lvl="1">
              <a:buFont typeface="Wingdings" panose="05000000000000000000" pitchFamily="2" charset="2"/>
              <a:buChar char="ü"/>
            </a:pPr>
            <a:endParaRPr lang="en-US" dirty="0" smtClean="0"/>
          </a:p>
        </p:txBody>
      </p:sp>
      <p:pic>
        <p:nvPicPr>
          <p:cNvPr id="4"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109905"/>
            <a:ext cx="609600" cy="609600"/>
          </a:xfrm>
          <a:prstGeom prst="rect">
            <a:avLst/>
          </a:prstGeom>
        </p:spPr>
      </p:pic>
    </p:spTree>
    <p:extLst>
      <p:ext uri="{BB962C8B-B14F-4D97-AF65-F5344CB8AC3E}">
        <p14:creationId xmlns:p14="http://schemas.microsoft.com/office/powerpoint/2010/main" val="3395355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3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Split Visits</a:t>
            </a:r>
            <a:endParaRPr lang="en-US" dirty="0"/>
          </a:p>
        </p:txBody>
      </p:sp>
      <p:sp>
        <p:nvSpPr>
          <p:cNvPr id="4" name="Content Placeholder 3"/>
          <p:cNvSpPr>
            <a:spLocks noGrp="1"/>
          </p:cNvSpPr>
          <p:nvPr>
            <p:ph idx="1"/>
          </p:nvPr>
        </p:nvSpPr>
        <p:spPr/>
        <p:txBody>
          <a:bodyPr>
            <a:normAutofit fontScale="70000" lnSpcReduction="20000"/>
          </a:bodyPr>
          <a:lstStyle/>
          <a:p>
            <a:r>
              <a:rPr lang="en-US" dirty="0" smtClean="0"/>
              <a:t>A scheduled visit = split visit when the required visit procedures are split (completed) over 2 or more days </a:t>
            </a:r>
          </a:p>
          <a:p>
            <a:pPr marL="0" indent="0">
              <a:buNone/>
            </a:pPr>
            <a:endParaRPr lang="en-US" dirty="0" smtClean="0"/>
          </a:p>
          <a:p>
            <a:r>
              <a:rPr lang="en-US" dirty="0" smtClean="0"/>
              <a:t>The days must all fall within the specified visit window; any required procedures not done within the visit window are missed procedures</a:t>
            </a:r>
          </a:p>
          <a:p>
            <a:pPr marL="0" indent="0">
              <a:buNone/>
            </a:pPr>
            <a:endParaRPr lang="en-US" dirty="0" smtClean="0"/>
          </a:p>
          <a:p>
            <a:r>
              <a:rPr lang="en-US" dirty="0" smtClean="0"/>
              <a:t>For split visits, only 1 Follow-up Visit Summary is completed</a:t>
            </a:r>
          </a:p>
          <a:p>
            <a:pPr lvl="1"/>
            <a:r>
              <a:rPr lang="en-US" dirty="0" smtClean="0"/>
              <a:t>Date of Visit form is the date of the first part of the split visit </a:t>
            </a:r>
          </a:p>
          <a:p>
            <a:pPr lvl="1"/>
            <a:r>
              <a:rPr lang="en-US" dirty="0" smtClean="0"/>
              <a:t>All CRFs completed for the split visit are within the participant’s scheduled visit folder (same visit name and number)</a:t>
            </a:r>
          </a:p>
          <a:p>
            <a:pPr marL="457200" lvl="1" indent="0">
              <a:buNone/>
            </a:pPr>
            <a:endParaRPr lang="en-US" dirty="0" smtClean="0"/>
          </a:p>
          <a:p>
            <a:r>
              <a:rPr lang="en-US" dirty="0" smtClean="0"/>
              <a:t>Interim visits cannot be split! Complete 1 Follow-up Visit Summary for each interim visit (i.e., for each calendar day)</a:t>
            </a:r>
            <a:endParaRPr lang="en-US" dirty="0"/>
          </a:p>
        </p:txBody>
      </p:sp>
      <p:pic>
        <p:nvPicPr>
          <p:cNvPr id="6"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097408"/>
            <a:ext cx="609600" cy="609600"/>
          </a:xfrm>
          <a:prstGeom prst="rect">
            <a:avLst/>
          </a:prstGeom>
        </p:spPr>
      </p:pic>
    </p:spTree>
    <p:extLst>
      <p:ext uri="{BB962C8B-B14F-4D97-AF65-F5344CB8AC3E}">
        <p14:creationId xmlns:p14="http://schemas.microsoft.com/office/powerpoint/2010/main" val="2638799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Follow-up Visits </a:t>
            </a:r>
            <a:endParaRPr lang="en-US" dirty="0"/>
          </a:p>
        </p:txBody>
      </p:sp>
      <p:sp>
        <p:nvSpPr>
          <p:cNvPr id="3" name="Content Placeholder 2"/>
          <p:cNvSpPr>
            <a:spLocks noGrp="1"/>
          </p:cNvSpPr>
          <p:nvPr>
            <p:ph idx="1"/>
          </p:nvPr>
        </p:nvSpPr>
        <p:spPr/>
        <p:txBody>
          <a:bodyPr>
            <a:noAutofit/>
          </a:bodyPr>
          <a:lstStyle/>
          <a:p>
            <a:pPr>
              <a:spcBef>
                <a:spcPts val="0"/>
              </a:spcBef>
              <a:buClr>
                <a:schemeClr val="accent3"/>
              </a:buClr>
              <a:buSzPct val="125000"/>
            </a:pPr>
            <a:r>
              <a:rPr lang="en-US" sz="2800" dirty="0" smtClean="0"/>
              <a:t>Ideally, follow-up visits will occur on the target day </a:t>
            </a:r>
          </a:p>
          <a:p>
            <a:pPr>
              <a:spcBef>
                <a:spcPts val="0"/>
              </a:spcBef>
              <a:buClr>
                <a:schemeClr val="accent3"/>
              </a:buClr>
              <a:buSzPct val="125000"/>
            </a:pPr>
            <a:r>
              <a:rPr lang="en-US" sz="2800" dirty="0" smtClean="0"/>
              <a:t>A follow-up visit schedule is fixed for each participant (based on Enrollment date) and does not change based on actual visit completion date, with the exception of the Study Exit Visit.</a:t>
            </a:r>
          </a:p>
          <a:p>
            <a:pPr>
              <a:spcBef>
                <a:spcPts val="0"/>
              </a:spcBef>
              <a:buClr>
                <a:schemeClr val="accent3"/>
              </a:buClr>
              <a:buSzPct val="125000"/>
            </a:pPr>
            <a:r>
              <a:rPr lang="en-US" sz="2800" dirty="0" smtClean="0"/>
              <a:t>If the visit cannot occur on the target day, it should be completed as close to the target day as possible and within the visit window.</a:t>
            </a:r>
          </a:p>
          <a:p>
            <a:pPr>
              <a:spcBef>
                <a:spcPts val="0"/>
              </a:spcBef>
              <a:buClr>
                <a:schemeClr val="accent3"/>
              </a:buClr>
              <a:buSzPct val="125000"/>
            </a:pPr>
            <a:r>
              <a:rPr lang="en-US" sz="2800" dirty="0" smtClean="0"/>
              <a:t>Visit windows are continuous, so each day in follow-up is always in a window.</a:t>
            </a:r>
            <a:endParaRPr lang="en-US" sz="2800" dirty="0"/>
          </a:p>
        </p:txBody>
      </p:sp>
      <p:pic>
        <p:nvPicPr>
          <p:cNvPr id="5"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126163"/>
            <a:ext cx="609600" cy="609600"/>
          </a:xfrm>
          <a:prstGeom prst="rect">
            <a:avLst/>
          </a:prstGeom>
        </p:spPr>
      </p:pic>
    </p:spTree>
    <p:extLst>
      <p:ext uri="{BB962C8B-B14F-4D97-AF65-F5344CB8AC3E}">
        <p14:creationId xmlns:p14="http://schemas.microsoft.com/office/powerpoint/2010/main" val="2350650120"/>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62200"/>
            <a:ext cx="8229600" cy="1143000"/>
          </a:xfrm>
        </p:spPr>
        <p:txBody>
          <a:bodyPr>
            <a:normAutofit fontScale="90000"/>
          </a:bodyPr>
          <a:lstStyle/>
          <a:p>
            <a:r>
              <a:rPr lang="en-US" dirty="0" smtClean="0"/>
              <a:t>PUEV, Study Exit and Early Termination Visits…….</a:t>
            </a:r>
            <a:endParaRPr lang="en-US" dirty="0"/>
          </a:p>
        </p:txBody>
      </p:sp>
      <p:pic>
        <p:nvPicPr>
          <p:cNvPr id="3"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5906225"/>
            <a:ext cx="609600" cy="609600"/>
          </a:xfrm>
          <a:prstGeom prst="rect">
            <a:avLst/>
          </a:prstGeom>
        </p:spPr>
      </p:pic>
    </p:spTree>
    <p:extLst>
      <p:ext uri="{BB962C8B-B14F-4D97-AF65-F5344CB8AC3E}">
        <p14:creationId xmlns:p14="http://schemas.microsoft.com/office/powerpoint/2010/main" val="846297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08038"/>
          </a:xfrm>
        </p:spPr>
        <p:txBody>
          <a:bodyPr>
            <a:normAutofit fontScale="90000"/>
          </a:bodyPr>
          <a:lstStyle/>
          <a:p>
            <a:r>
              <a:rPr lang="en-US" dirty="0" smtClean="0"/>
              <a:t>PUEV Timing and Required Procedures</a:t>
            </a:r>
            <a:endParaRPr lang="en-US" dirty="0"/>
          </a:p>
        </p:txBody>
      </p:sp>
      <p:sp>
        <p:nvSpPr>
          <p:cNvPr id="3" name="Content Placeholder 2"/>
          <p:cNvSpPr>
            <a:spLocks noGrp="1"/>
          </p:cNvSpPr>
          <p:nvPr>
            <p:ph idx="1"/>
          </p:nvPr>
        </p:nvSpPr>
        <p:spPr>
          <a:xfrm>
            <a:off x="304800" y="1524000"/>
            <a:ext cx="8458200" cy="5029200"/>
          </a:xfrm>
        </p:spPr>
        <p:txBody>
          <a:bodyPr>
            <a:normAutofit/>
          </a:bodyPr>
          <a:lstStyle/>
          <a:p>
            <a:r>
              <a:rPr lang="en-US" dirty="0" smtClean="0"/>
              <a:t>Product Use End Visits currently assigned to V8-Month 12 folder </a:t>
            </a:r>
          </a:p>
          <a:p>
            <a:pPr lvl="1"/>
            <a:r>
              <a:rPr lang="en-US" dirty="0" smtClean="0"/>
              <a:t>The PUEV </a:t>
            </a:r>
            <a:r>
              <a:rPr lang="en-US" u="sng" dirty="0" smtClean="0"/>
              <a:t>is not </a:t>
            </a:r>
            <a:r>
              <a:rPr lang="en-US" dirty="0" smtClean="0"/>
              <a:t>when a ppt is permanently discontinued from product prior to study end</a:t>
            </a:r>
          </a:p>
          <a:p>
            <a:pPr marL="457200" lvl="1" indent="0">
              <a:buNone/>
            </a:pPr>
            <a:endParaRPr lang="en-US" dirty="0" smtClean="0"/>
          </a:p>
          <a:p>
            <a:r>
              <a:rPr lang="en-US" dirty="0" smtClean="0"/>
              <a:t>Indicate “PUEV” on Follow-up Visit Summary </a:t>
            </a:r>
          </a:p>
          <a:p>
            <a:pPr marL="0" indent="0">
              <a:buNone/>
            </a:pPr>
            <a:endParaRPr lang="en-US" dirty="0"/>
          </a:p>
        </p:txBody>
      </p:sp>
      <p:pic>
        <p:nvPicPr>
          <p:cNvPr id="4"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838200" y="4853247"/>
            <a:ext cx="6821410" cy="785067"/>
            <a:chOff x="283580" y="5327175"/>
            <a:chExt cx="6821410" cy="785067"/>
          </a:xfrm>
        </p:grpSpPr>
        <p:pic>
          <p:nvPicPr>
            <p:cNvPr id="5" name="Picture 4"/>
            <p:cNvPicPr>
              <a:picLocks noChangeAspect="1"/>
            </p:cNvPicPr>
            <p:nvPr/>
          </p:nvPicPr>
          <p:blipFill>
            <a:blip r:embed="rId6"/>
            <a:stretch>
              <a:fillRect/>
            </a:stretch>
          </p:blipFill>
          <p:spPr>
            <a:xfrm>
              <a:off x="283580" y="5327175"/>
              <a:ext cx="5907308" cy="785067"/>
            </a:xfrm>
            <a:prstGeom prst="rect">
              <a:avLst/>
            </a:prstGeom>
            <a:ln>
              <a:solidFill>
                <a:schemeClr val="accent3"/>
              </a:solidFill>
            </a:ln>
          </p:spPr>
        </p:pic>
        <p:pic>
          <p:nvPicPr>
            <p:cNvPr id="6" name="Picture 5"/>
            <p:cNvPicPr>
              <a:picLocks noChangeAspect="1"/>
            </p:cNvPicPr>
            <p:nvPr/>
          </p:nvPicPr>
          <p:blipFill>
            <a:blip r:embed="rId7"/>
            <a:stretch>
              <a:fillRect/>
            </a:stretch>
          </p:blipFill>
          <p:spPr>
            <a:xfrm>
              <a:off x="5909814" y="5327176"/>
              <a:ext cx="1195176" cy="785066"/>
            </a:xfrm>
            <a:prstGeom prst="rect">
              <a:avLst/>
            </a:prstGeom>
            <a:ln>
              <a:solidFill>
                <a:schemeClr val="accent3"/>
              </a:solidFill>
            </a:ln>
          </p:spPr>
        </p:pic>
      </p:gr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4800" y="6081866"/>
            <a:ext cx="609600" cy="609600"/>
          </a:xfrm>
          <a:prstGeom prst="rect">
            <a:avLst/>
          </a:prstGeom>
        </p:spPr>
      </p:pic>
    </p:spTree>
    <p:extLst>
      <p:ext uri="{BB962C8B-B14F-4D97-AF65-F5344CB8AC3E}">
        <p14:creationId xmlns:p14="http://schemas.microsoft.com/office/powerpoint/2010/main" val="109765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2951" fill="hold"/>
                                        <p:tgtEl>
                                          <p:spTgt spid="12"/>
                                        </p:tgtEl>
                                      </p:cBhvr>
                                    </p:cmd>
                                  </p:childTnLst>
                                </p:cTn>
                              </p:par>
                            </p:childTnLst>
                          </p:cTn>
                        </p:par>
                      </p:childTnLst>
                    </p:cTn>
                  </p:par>
                </p:childTnLst>
              </p:cTn>
              <p:nextCondLst>
                <p:cond evt="onClick" delay="0">
                  <p:tgtEl>
                    <p:spTgt spid="12"/>
                  </p:tgtEl>
                </p:cond>
              </p:nextCondLst>
            </p:seq>
            <p:audio>
              <p:cMediaNode vol="80000">
                <p:cTn id="21"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rmAutofit/>
          </a:bodyPr>
          <a:lstStyle/>
          <a:p>
            <a:r>
              <a:rPr lang="en-US" sz="4000" dirty="0" smtClean="0"/>
              <a:t>Scheduled Study Exit/Termination</a:t>
            </a:r>
            <a:endParaRPr lang="en-US" sz="4000" dirty="0"/>
          </a:p>
        </p:txBody>
      </p:sp>
      <p:sp>
        <p:nvSpPr>
          <p:cNvPr id="3" name="Content Placeholder 2"/>
          <p:cNvSpPr>
            <a:spLocks noGrp="1"/>
          </p:cNvSpPr>
          <p:nvPr>
            <p:ph idx="1"/>
          </p:nvPr>
        </p:nvSpPr>
        <p:spPr>
          <a:xfrm>
            <a:off x="457200" y="1371600"/>
            <a:ext cx="8229600" cy="5257800"/>
          </a:xfrm>
        </p:spPr>
        <p:txBody>
          <a:bodyPr>
            <a:normAutofit fontScale="77500" lnSpcReduction="20000"/>
          </a:bodyPr>
          <a:lstStyle/>
          <a:p>
            <a:pPr>
              <a:buClr>
                <a:schemeClr val="accent3"/>
              </a:buClr>
              <a:buSzPct val="150000"/>
            </a:pPr>
            <a:r>
              <a:rPr lang="en-US" dirty="0" smtClean="0"/>
              <a:t>Main purpose is to assess for delayed HIV seroconversion after product use has ended</a:t>
            </a:r>
          </a:p>
          <a:p>
            <a:pPr lvl="1">
              <a:buClr>
                <a:schemeClr val="accent3"/>
              </a:buClr>
              <a:buSzPct val="150000"/>
            </a:pPr>
            <a:r>
              <a:rPr lang="en-US" dirty="0" smtClean="0"/>
              <a:t> Participant identified as HIV infected will </a:t>
            </a:r>
            <a:r>
              <a:rPr lang="en-US" dirty="0"/>
              <a:t>not complete this </a:t>
            </a:r>
            <a:r>
              <a:rPr lang="en-US" dirty="0" smtClean="0"/>
              <a:t>visit</a:t>
            </a:r>
          </a:p>
          <a:p>
            <a:pPr marL="457200" lvl="1" indent="0">
              <a:buClr>
                <a:schemeClr val="accent3"/>
              </a:buClr>
              <a:buSzPct val="150000"/>
              <a:buNone/>
            </a:pPr>
            <a:endParaRPr lang="en-US" dirty="0" smtClean="0"/>
          </a:p>
          <a:p>
            <a:pPr>
              <a:buClr>
                <a:schemeClr val="accent3"/>
              </a:buClr>
              <a:buSzPct val="150000"/>
            </a:pPr>
            <a:r>
              <a:rPr lang="en-US" dirty="0" smtClean="0"/>
              <a:t>Target day is 28 days after the PUEV,  at the next regularly-required visit</a:t>
            </a:r>
          </a:p>
          <a:p>
            <a:pPr lvl="1">
              <a:buClr>
                <a:schemeClr val="accent4"/>
              </a:buClr>
              <a:buSzPct val="150000"/>
              <a:buFont typeface="Arial" pitchFamily="34" charset="0"/>
              <a:buChar char="•"/>
            </a:pPr>
            <a:r>
              <a:rPr lang="en-US" dirty="0" smtClean="0"/>
              <a:t>Should allow for at least 2 weeks between PUEV and SEV</a:t>
            </a:r>
          </a:p>
          <a:p>
            <a:pPr lvl="1">
              <a:buClr>
                <a:schemeClr val="accent4"/>
              </a:buClr>
              <a:buSzPct val="150000"/>
              <a:buFont typeface="Arial" pitchFamily="34" charset="0"/>
              <a:buChar char="•"/>
            </a:pPr>
            <a:r>
              <a:rPr lang="en-US" dirty="0" smtClean="0"/>
              <a:t>Currently assigned to V9 – Study Exit/Termination Visit </a:t>
            </a:r>
          </a:p>
          <a:p>
            <a:pPr lvl="1">
              <a:buClr>
                <a:schemeClr val="accent4"/>
              </a:buClr>
              <a:buSzPct val="150000"/>
              <a:buFont typeface="Arial" pitchFamily="34" charset="0"/>
              <a:buChar char="•"/>
            </a:pPr>
            <a:r>
              <a:rPr lang="en-US" dirty="0" smtClean="0"/>
              <a:t>Indicate “Scheduled termination” on Follow-up Visit Summary </a:t>
            </a:r>
          </a:p>
          <a:p>
            <a:pPr lvl="1">
              <a:buClr>
                <a:schemeClr val="accent3"/>
              </a:buClr>
              <a:buSzPct val="150000"/>
              <a:buFont typeface="Arial" pitchFamily="34" charset="0"/>
              <a:buChar char="•"/>
            </a:pPr>
            <a:endParaRPr lang="en-US" dirty="0" smtClean="0"/>
          </a:p>
          <a:p>
            <a:pPr>
              <a:buClr>
                <a:schemeClr val="accent3"/>
              </a:buClr>
              <a:buSzPct val="150000"/>
            </a:pPr>
            <a:endParaRPr lang="en-US" dirty="0" smtClean="0"/>
          </a:p>
          <a:p>
            <a:pPr marL="0" indent="0">
              <a:buClr>
                <a:schemeClr val="accent3"/>
              </a:buClr>
              <a:buSzPct val="150000"/>
              <a:buNone/>
            </a:pPr>
            <a:endParaRPr lang="en-US" dirty="0" smtClean="0"/>
          </a:p>
          <a:p>
            <a:pPr>
              <a:buClr>
                <a:schemeClr val="accent3"/>
              </a:buClr>
              <a:buSzPct val="150000"/>
            </a:pPr>
            <a:r>
              <a:rPr lang="en-US" dirty="0" smtClean="0"/>
              <a:t>Since there is no Sample 2 collection, there should not be any post-termination visits requiring CRFs</a:t>
            </a:r>
            <a:endParaRPr lang="en-US" dirty="0"/>
          </a:p>
        </p:txBody>
      </p:sp>
      <p:pic>
        <p:nvPicPr>
          <p:cNvPr id="4"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219200" y="4648200"/>
            <a:ext cx="6610342" cy="666750"/>
            <a:chOff x="990600" y="4405132"/>
            <a:chExt cx="6610342" cy="666750"/>
          </a:xfrm>
        </p:grpSpPr>
        <p:pic>
          <p:nvPicPr>
            <p:cNvPr id="5" name="Picture 4"/>
            <p:cNvPicPr>
              <a:picLocks noChangeAspect="1"/>
            </p:cNvPicPr>
            <p:nvPr/>
          </p:nvPicPr>
          <p:blipFill>
            <a:blip r:embed="rId6"/>
            <a:stretch>
              <a:fillRect/>
            </a:stretch>
          </p:blipFill>
          <p:spPr>
            <a:xfrm>
              <a:off x="990600" y="4419600"/>
              <a:ext cx="5072055" cy="652282"/>
            </a:xfrm>
            <a:prstGeom prst="rect">
              <a:avLst/>
            </a:prstGeom>
            <a:ln>
              <a:solidFill>
                <a:schemeClr val="accent3"/>
              </a:solidFill>
            </a:ln>
          </p:spPr>
        </p:pic>
        <p:pic>
          <p:nvPicPr>
            <p:cNvPr id="6" name="Picture 5"/>
            <p:cNvPicPr>
              <a:picLocks noChangeAspect="1"/>
            </p:cNvPicPr>
            <p:nvPr/>
          </p:nvPicPr>
          <p:blipFill>
            <a:blip r:embed="rId7"/>
            <a:stretch>
              <a:fillRect/>
            </a:stretch>
          </p:blipFill>
          <p:spPr>
            <a:xfrm>
              <a:off x="6048367" y="4405132"/>
              <a:ext cx="1552575" cy="666750"/>
            </a:xfrm>
            <a:prstGeom prst="rect">
              <a:avLst/>
            </a:prstGeom>
            <a:ln>
              <a:solidFill>
                <a:schemeClr val="accent3"/>
              </a:solidFill>
            </a:ln>
          </p:spPr>
        </p:pic>
      </p:gr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 y="6049992"/>
            <a:ext cx="609600" cy="609600"/>
          </a:xfrm>
          <a:prstGeom prst="rect">
            <a:avLst/>
          </a:prstGeom>
        </p:spPr>
      </p:pic>
    </p:spTree>
    <p:extLst>
      <p:ext uri="{BB962C8B-B14F-4D97-AF65-F5344CB8AC3E}">
        <p14:creationId xmlns:p14="http://schemas.microsoft.com/office/powerpoint/2010/main" val="16811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down)">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p:cTn id="4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3">
                                            <p:txEl>
                                              <p:pRg st="5" end="5"/>
                                            </p:tx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3">
                                            <p:txEl>
                                              <p:pRg st="6" end="6"/>
                                            </p:txEl>
                                          </p:spTgt>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 calcmode="lin" valueType="num">
                                      <p:cBhvr>
                                        <p:cTn id="56"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5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61201" fill="hold"/>
                                        <p:tgtEl>
                                          <p:spTgt spid="12"/>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Early Termination Visits</a:t>
            </a:r>
            <a:endParaRPr lang="en-US" sz="4000" dirty="0"/>
          </a:p>
        </p:txBody>
      </p:sp>
      <p:sp>
        <p:nvSpPr>
          <p:cNvPr id="3" name="Content Placeholder 2"/>
          <p:cNvSpPr>
            <a:spLocks noGrp="1"/>
          </p:cNvSpPr>
          <p:nvPr>
            <p:ph idx="1"/>
          </p:nvPr>
        </p:nvSpPr>
        <p:spPr>
          <a:xfrm>
            <a:off x="381000" y="1295400"/>
            <a:ext cx="8534400" cy="5334000"/>
          </a:xfrm>
        </p:spPr>
        <p:txBody>
          <a:bodyPr>
            <a:normAutofit fontScale="92500" lnSpcReduction="10000"/>
          </a:bodyPr>
          <a:lstStyle/>
          <a:p>
            <a:r>
              <a:rPr lang="en-US" sz="3000" dirty="0" smtClean="0"/>
              <a:t>Can occurs at any point in the study if a ppt withdraws consent</a:t>
            </a:r>
          </a:p>
          <a:p>
            <a:r>
              <a:rPr lang="en-US" sz="3000" dirty="0" smtClean="0"/>
              <a:t>If consent withdrawn, complete as many of the Early Termination visit procedures as possible</a:t>
            </a:r>
          </a:p>
          <a:p>
            <a:pPr lvl="1"/>
            <a:r>
              <a:rPr lang="en-US" sz="2400" dirty="0" smtClean="0"/>
              <a:t>Early Term. = PUEV + Study Exit/Term. Procedures</a:t>
            </a:r>
          </a:p>
          <a:p>
            <a:pPr lvl="1"/>
            <a:r>
              <a:rPr lang="en-US" sz="2400" dirty="0" smtClean="0"/>
              <a:t>Use Early Termination CRF visit packet; refer to Early Termination Visit in Schedule of Forms (Data Collection SSP)</a:t>
            </a:r>
          </a:p>
          <a:p>
            <a:pPr lvl="1"/>
            <a:r>
              <a:rPr lang="en-US" sz="2400" dirty="0" smtClean="0"/>
              <a:t>Select “Early Termination”  on Follow-up Visit Summary CRF </a:t>
            </a:r>
            <a:endParaRPr lang="en-US" sz="2400" dirty="0"/>
          </a:p>
          <a:p>
            <a:pPr marL="457200" lvl="1" indent="0">
              <a:buNone/>
            </a:pPr>
            <a:endParaRPr lang="en-US" dirty="0" smtClean="0"/>
          </a:p>
          <a:p>
            <a:pPr marL="457200" lvl="1" indent="0">
              <a:buNone/>
            </a:pPr>
            <a:endParaRPr lang="en-US" dirty="0" smtClean="0"/>
          </a:p>
          <a:p>
            <a:r>
              <a:rPr lang="en-US" sz="3000" dirty="0" smtClean="0"/>
              <a:t>Ppt should not be contacted for future visits, but do ask them if they want to be contacted when study results are available</a:t>
            </a:r>
          </a:p>
          <a:p>
            <a:pPr marL="0" indent="0">
              <a:buNone/>
            </a:pPr>
            <a:endParaRPr lang="en-US" dirty="0" smtClean="0"/>
          </a:p>
        </p:txBody>
      </p:sp>
      <p:pic>
        <p:nvPicPr>
          <p:cNvPr id="4"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206648" y="4625297"/>
            <a:ext cx="6730703" cy="652282"/>
            <a:chOff x="1219200" y="4662668"/>
            <a:chExt cx="6730703" cy="652282"/>
          </a:xfrm>
        </p:grpSpPr>
        <p:pic>
          <p:nvPicPr>
            <p:cNvPr id="7" name="Picture 6"/>
            <p:cNvPicPr>
              <a:picLocks noChangeAspect="1"/>
            </p:cNvPicPr>
            <p:nvPr/>
          </p:nvPicPr>
          <p:blipFill>
            <a:blip r:embed="rId6"/>
            <a:stretch>
              <a:fillRect/>
            </a:stretch>
          </p:blipFill>
          <p:spPr>
            <a:xfrm>
              <a:off x="1219200" y="4662668"/>
              <a:ext cx="5072055" cy="652282"/>
            </a:xfrm>
            <a:prstGeom prst="rect">
              <a:avLst/>
            </a:prstGeom>
            <a:ln>
              <a:solidFill>
                <a:schemeClr val="accent3"/>
              </a:solidFill>
            </a:ln>
          </p:spPr>
        </p:pic>
        <p:pic>
          <p:nvPicPr>
            <p:cNvPr id="5" name="Picture 4"/>
            <p:cNvPicPr>
              <a:picLocks noChangeAspect="1"/>
            </p:cNvPicPr>
            <p:nvPr/>
          </p:nvPicPr>
          <p:blipFill>
            <a:blip r:embed="rId7"/>
            <a:stretch>
              <a:fillRect/>
            </a:stretch>
          </p:blipFill>
          <p:spPr>
            <a:xfrm>
              <a:off x="6309006" y="4662668"/>
              <a:ext cx="1640897" cy="652282"/>
            </a:xfrm>
            <a:prstGeom prst="rect">
              <a:avLst/>
            </a:prstGeom>
            <a:ln>
              <a:solidFill>
                <a:schemeClr val="accent3"/>
              </a:solidFill>
            </a:ln>
          </p:spPr>
        </p:pic>
      </p:gr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 y="6145368"/>
            <a:ext cx="609600" cy="609600"/>
          </a:xfrm>
          <a:prstGeom prst="rect">
            <a:avLst/>
          </a:prstGeom>
        </p:spPr>
      </p:pic>
    </p:spTree>
    <p:extLst>
      <p:ext uri="{BB962C8B-B14F-4D97-AF65-F5344CB8AC3E}">
        <p14:creationId xmlns:p14="http://schemas.microsoft.com/office/powerpoint/2010/main" val="915373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0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 </a:t>
            </a:r>
          </a:p>
        </p:txBody>
      </p:sp>
      <p:sp>
        <p:nvSpPr>
          <p:cNvPr id="2" name="Content Placeholder 1"/>
          <p:cNvSpPr>
            <a:spLocks noGrp="1"/>
          </p:cNvSpPr>
          <p:nvPr>
            <p:ph idx="1"/>
          </p:nvPr>
        </p:nvSpPr>
        <p:spPr/>
        <p:txBody>
          <a:bodyPr/>
          <a:lstStyle/>
          <a:p>
            <a:r>
              <a:rPr lang="en-US" dirty="0" smtClean="0"/>
              <a:t>Contact </a:t>
            </a:r>
            <a:r>
              <a:rPr lang="en-US" dirty="0"/>
              <a:t>Melissa Peda (</a:t>
            </a:r>
            <a:r>
              <a:rPr lang="en-US" dirty="0">
                <a:hlinkClick r:id="rId5"/>
              </a:rPr>
              <a:t>mapeda@scharp.org</a:t>
            </a:r>
            <a:r>
              <a:rPr lang="en-US" dirty="0" smtClean="0"/>
              <a:t>) and Jen Berthiaume (</a:t>
            </a:r>
            <a:r>
              <a:rPr lang="en-US" dirty="0" smtClean="0">
                <a:hlinkClick r:id="rId6"/>
              </a:rPr>
              <a:t>jberthia@scharp.org</a:t>
            </a:r>
            <a:r>
              <a:rPr lang="en-US" dirty="0" smtClean="0"/>
              <a:t>)</a:t>
            </a:r>
          </a:p>
          <a:p>
            <a:pPr marL="0" indent="0">
              <a:buNone/>
            </a:pPr>
            <a:endParaRPr lang="en-US" dirty="0"/>
          </a:p>
        </p:txBody>
      </p:sp>
      <p:pic>
        <p:nvPicPr>
          <p:cNvPr id="5" name="Picture 4" descr="C:\Users\amayo\AppData\Local\Microsoft\Windows\Temporary Internet Files\Content.Outlook\HHF5TJ64\Hope_Study_1Tag_PMS (0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C:\Users\mapeda\AppData\Local\Microsoft\Windows\Temporary Internet Files\Content.IE5\O16TAF9N\question_makrs_cutie_mark_by_rildraw-d4byewl[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0800" y="2948384"/>
            <a:ext cx="3538223" cy="3505200"/>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00" y="6148784"/>
            <a:ext cx="609600" cy="609600"/>
          </a:xfrm>
          <a:prstGeom prst="rect">
            <a:avLst/>
          </a:prstGeom>
        </p:spPr>
      </p:pic>
    </p:spTree>
    <p:extLst>
      <p:ext uri="{BB962C8B-B14F-4D97-AF65-F5344CB8AC3E}">
        <p14:creationId xmlns:p14="http://schemas.microsoft.com/office/powerpoint/2010/main" val="2899579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2" y="0"/>
            <a:ext cx="8229600" cy="1143000"/>
          </a:xfrm>
        </p:spPr>
        <p:txBody>
          <a:bodyPr/>
          <a:lstStyle/>
          <a:p>
            <a:r>
              <a:rPr lang="en-US" dirty="0" smtClean="0"/>
              <a:t>Visit Calendar Tool - Output</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85613"/>
            <a:ext cx="8763000" cy="271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103472"/>
            <a:ext cx="8915400" cy="233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464" y="6134099"/>
            <a:ext cx="609600" cy="609600"/>
          </a:xfrm>
          <a:prstGeom prst="rect">
            <a:avLst/>
          </a:prstGeom>
        </p:spPr>
      </p:pic>
    </p:spTree>
    <p:extLst>
      <p:ext uri="{BB962C8B-B14F-4D97-AF65-F5344CB8AC3E}">
        <p14:creationId xmlns:p14="http://schemas.microsoft.com/office/powerpoint/2010/main" val="2350650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1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Target Days and Visit Windows</a:t>
            </a:r>
            <a:endParaRPr lang="en-US" dirty="0"/>
          </a:p>
        </p:txBody>
      </p:sp>
      <p:sp>
        <p:nvSpPr>
          <p:cNvPr id="4" name="Content Placeholder 3"/>
          <p:cNvSpPr>
            <a:spLocks noGrp="1"/>
          </p:cNvSpPr>
          <p:nvPr>
            <p:ph idx="1"/>
          </p:nvPr>
        </p:nvSpPr>
        <p:spPr/>
        <p:txBody>
          <a:bodyPr>
            <a:normAutofit fontScale="85000" lnSpcReduction="20000"/>
          </a:bodyPr>
          <a:lstStyle/>
          <a:p>
            <a:pPr>
              <a:buClr>
                <a:schemeClr val="accent4"/>
              </a:buClr>
            </a:pPr>
            <a:r>
              <a:rPr lang="en-US" u="sng" dirty="0" smtClean="0">
                <a:solidFill>
                  <a:schemeClr val="accent3"/>
                </a:solidFill>
              </a:rPr>
              <a:t>Target Visit Windows </a:t>
            </a:r>
          </a:p>
          <a:p>
            <a:pPr lvl="1">
              <a:buClr>
                <a:schemeClr val="accent4"/>
              </a:buClr>
            </a:pPr>
            <a:r>
              <a:rPr lang="en-US" dirty="0" smtClean="0"/>
              <a:t>Target visit windows for all scheduled study visits open 14 days before the target day and end 13 days after </a:t>
            </a:r>
          </a:p>
          <a:p>
            <a:pPr marL="457200" lvl="1" indent="0">
              <a:buClr>
                <a:schemeClr val="accent4"/>
              </a:buClr>
              <a:buNone/>
            </a:pPr>
            <a:endParaRPr lang="en-US" dirty="0" smtClean="0"/>
          </a:p>
          <a:p>
            <a:pPr>
              <a:buClr>
                <a:schemeClr val="accent4"/>
              </a:buClr>
            </a:pPr>
            <a:r>
              <a:rPr lang="en-US" u="sng" dirty="0" smtClean="0">
                <a:solidFill>
                  <a:schemeClr val="accent4"/>
                </a:solidFill>
              </a:rPr>
              <a:t>Allowable Visit Windows </a:t>
            </a:r>
          </a:p>
          <a:p>
            <a:pPr lvl="1">
              <a:buClr>
                <a:schemeClr val="accent4"/>
              </a:buClr>
            </a:pPr>
            <a:r>
              <a:rPr lang="en-US" dirty="0" smtClean="0"/>
              <a:t>For quarterly visits, sites should complete study visits within the </a:t>
            </a:r>
            <a:r>
              <a:rPr lang="en-US" b="1" dirty="0" smtClean="0"/>
              <a:t>target </a:t>
            </a:r>
            <a:r>
              <a:rPr lang="en-US" dirty="0" smtClean="0"/>
              <a:t>window. However, if needed, it is permitted to complete the study visit within the </a:t>
            </a:r>
            <a:r>
              <a:rPr lang="en-US" b="1" dirty="0" smtClean="0"/>
              <a:t>allowable</a:t>
            </a:r>
            <a:r>
              <a:rPr lang="en-US" dirty="0" smtClean="0"/>
              <a:t> visit windows. </a:t>
            </a:r>
          </a:p>
          <a:p>
            <a:pPr marL="457200" lvl="1" indent="0">
              <a:buClr>
                <a:schemeClr val="accent4"/>
              </a:buClr>
              <a:buNone/>
            </a:pPr>
            <a:endParaRPr lang="en-US" dirty="0" smtClean="0"/>
          </a:p>
          <a:p>
            <a:pPr lvl="1">
              <a:buClr>
                <a:schemeClr val="accent4"/>
              </a:buClr>
            </a:pPr>
            <a:r>
              <a:rPr lang="en-US" dirty="0" smtClean="0"/>
              <a:t>Allowable visit windows open 14 days before the target day and end 69 days after </a:t>
            </a:r>
            <a:endParaRPr lang="en-US" dirty="0"/>
          </a:p>
        </p:txBody>
      </p:sp>
      <p:pic>
        <p:nvPicPr>
          <p:cNvPr id="7"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3106" y="6003925"/>
            <a:ext cx="609600" cy="609600"/>
          </a:xfrm>
          <a:prstGeom prst="rect">
            <a:avLst/>
          </a:prstGeom>
        </p:spPr>
      </p:pic>
    </p:spTree>
    <p:extLst>
      <p:ext uri="{BB962C8B-B14F-4D97-AF65-F5344CB8AC3E}">
        <p14:creationId xmlns:p14="http://schemas.microsoft.com/office/powerpoint/2010/main" val="2350650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9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Target Days and Visit Windows –           A Visual </a:t>
            </a:r>
            <a:br>
              <a:rPr lang="en-US" dirty="0" smtClean="0"/>
            </a:br>
            <a:endParaRPr lang="en-US" dirty="0"/>
          </a:p>
        </p:txBody>
      </p:sp>
      <p:grpSp>
        <p:nvGrpSpPr>
          <p:cNvPr id="4" name="Group 3"/>
          <p:cNvGrpSpPr/>
          <p:nvPr/>
        </p:nvGrpSpPr>
        <p:grpSpPr>
          <a:xfrm>
            <a:off x="322521" y="2894677"/>
            <a:ext cx="8498958" cy="3955198"/>
            <a:chOff x="340242" y="2514600"/>
            <a:chExt cx="8498958" cy="3955198"/>
          </a:xfrm>
        </p:grpSpPr>
        <p:sp>
          <p:nvSpPr>
            <p:cNvPr id="21" name="TextBox 20"/>
            <p:cNvSpPr txBox="1"/>
            <p:nvPr/>
          </p:nvSpPr>
          <p:spPr>
            <a:xfrm>
              <a:off x="6019800" y="2514600"/>
              <a:ext cx="2819400" cy="954107"/>
            </a:xfrm>
            <a:prstGeom prst="rect">
              <a:avLst/>
            </a:prstGeom>
            <a:solidFill>
              <a:schemeClr val="accent6">
                <a:lumMod val="75000"/>
              </a:schemeClr>
            </a:solidFill>
          </p:spPr>
          <p:txBody>
            <a:bodyPr wrap="square" rtlCol="0">
              <a:spAutoFit/>
            </a:bodyPr>
            <a:lstStyle/>
            <a:p>
              <a:pPr algn="ctr"/>
              <a:r>
                <a:rPr lang="en-US" sz="2800" dirty="0" smtClean="0">
                  <a:solidFill>
                    <a:schemeClr val="bg1"/>
                  </a:solidFill>
                </a:rPr>
                <a:t>Month 3</a:t>
              </a:r>
            </a:p>
            <a:p>
              <a:pPr algn="ctr"/>
              <a:r>
                <a:rPr lang="en-US" sz="2800" dirty="0" smtClean="0">
                  <a:solidFill>
                    <a:schemeClr val="bg1"/>
                  </a:solidFill>
                </a:rPr>
                <a:t>Visit Window </a:t>
              </a:r>
            </a:p>
          </p:txBody>
        </p:sp>
        <p:sp>
          <p:nvSpPr>
            <p:cNvPr id="26" name="Right Brace 25"/>
            <p:cNvSpPr/>
            <p:nvPr/>
          </p:nvSpPr>
          <p:spPr>
            <a:xfrm rot="5400000">
              <a:off x="7991475" y="3133725"/>
              <a:ext cx="323850" cy="1371600"/>
            </a:xfrm>
            <a:prstGeom prst="rightBrace">
              <a:avLst>
                <a:gd name="adj1" fmla="val 83475"/>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 name="Group 2"/>
            <p:cNvGrpSpPr/>
            <p:nvPr/>
          </p:nvGrpSpPr>
          <p:grpSpPr>
            <a:xfrm>
              <a:off x="381000" y="2514600"/>
              <a:ext cx="8305800" cy="2971800"/>
              <a:chOff x="381000" y="2514600"/>
              <a:chExt cx="8305800" cy="2971800"/>
            </a:xfrm>
          </p:grpSpPr>
          <p:sp>
            <p:nvSpPr>
              <p:cNvPr id="14" name="Right Brace 13"/>
              <p:cNvSpPr/>
              <p:nvPr/>
            </p:nvSpPr>
            <p:spPr>
              <a:xfrm rot="5400000">
                <a:off x="2352675" y="3133725"/>
                <a:ext cx="323850" cy="1371600"/>
              </a:xfrm>
              <a:prstGeom prst="rightBrace">
                <a:avLst>
                  <a:gd name="adj1" fmla="val 83475"/>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ight Brace 14"/>
              <p:cNvSpPr/>
              <p:nvPr/>
            </p:nvSpPr>
            <p:spPr>
              <a:xfrm rot="5400000">
                <a:off x="942975" y="3095625"/>
                <a:ext cx="323850" cy="1447800"/>
              </a:xfrm>
              <a:prstGeom prst="rightBrace">
                <a:avLst>
                  <a:gd name="adj1" fmla="val 83475"/>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p:cNvSpPr txBox="1"/>
              <p:nvPr/>
            </p:nvSpPr>
            <p:spPr>
              <a:xfrm>
                <a:off x="6242445" y="4038600"/>
                <a:ext cx="996555" cy="369332"/>
              </a:xfrm>
              <a:prstGeom prst="rect">
                <a:avLst/>
              </a:prstGeom>
              <a:noFill/>
            </p:spPr>
            <p:txBody>
              <a:bodyPr wrap="none" rtlCol="0">
                <a:spAutoFit/>
              </a:bodyPr>
              <a:lstStyle/>
              <a:p>
                <a:r>
                  <a:rPr lang="en-US" b="1" dirty="0" smtClean="0"/>
                  <a:t>-13 Days</a:t>
                </a:r>
                <a:endParaRPr lang="en-US" b="1" dirty="0"/>
              </a:p>
            </p:txBody>
          </p:sp>
          <p:sp>
            <p:nvSpPr>
              <p:cNvPr id="17" name="TextBox 16"/>
              <p:cNvSpPr txBox="1"/>
              <p:nvPr/>
            </p:nvSpPr>
            <p:spPr>
              <a:xfrm>
                <a:off x="7645361" y="4038600"/>
                <a:ext cx="1041439" cy="369332"/>
              </a:xfrm>
              <a:prstGeom prst="rect">
                <a:avLst/>
              </a:prstGeom>
              <a:noFill/>
            </p:spPr>
            <p:txBody>
              <a:bodyPr wrap="none" rtlCol="0">
                <a:spAutoFit/>
              </a:bodyPr>
              <a:lstStyle/>
              <a:p>
                <a:r>
                  <a:rPr lang="en-US" b="1" dirty="0"/>
                  <a:t>+</a:t>
                </a:r>
                <a:r>
                  <a:rPr lang="en-US" b="1" dirty="0" smtClean="0"/>
                  <a:t>14 Days</a:t>
                </a:r>
                <a:endParaRPr lang="en-US" b="1" dirty="0"/>
              </a:p>
            </p:txBody>
          </p:sp>
          <p:sp>
            <p:nvSpPr>
              <p:cNvPr id="19" name="TextBox 18"/>
              <p:cNvSpPr txBox="1"/>
              <p:nvPr/>
            </p:nvSpPr>
            <p:spPr>
              <a:xfrm>
                <a:off x="381000" y="2514600"/>
                <a:ext cx="2819400" cy="954107"/>
              </a:xfrm>
              <a:prstGeom prst="rect">
                <a:avLst/>
              </a:prstGeom>
              <a:solidFill>
                <a:schemeClr val="accent4"/>
              </a:solidFill>
            </p:spPr>
            <p:txBody>
              <a:bodyPr wrap="square" rtlCol="0">
                <a:spAutoFit/>
              </a:bodyPr>
              <a:lstStyle/>
              <a:p>
                <a:pPr algn="ctr"/>
                <a:r>
                  <a:rPr lang="en-US" sz="2800" dirty="0" smtClean="0">
                    <a:solidFill>
                      <a:schemeClr val="bg1"/>
                    </a:solidFill>
                  </a:rPr>
                  <a:t>Month 1</a:t>
                </a:r>
              </a:p>
              <a:p>
                <a:pPr algn="ctr"/>
                <a:r>
                  <a:rPr lang="en-US" sz="2800" dirty="0" smtClean="0">
                    <a:solidFill>
                      <a:schemeClr val="bg1"/>
                    </a:solidFill>
                  </a:rPr>
                  <a:t>Visit Window </a:t>
                </a:r>
              </a:p>
            </p:txBody>
          </p:sp>
          <p:sp>
            <p:nvSpPr>
              <p:cNvPr id="20" name="TextBox 19"/>
              <p:cNvSpPr txBox="1"/>
              <p:nvPr/>
            </p:nvSpPr>
            <p:spPr>
              <a:xfrm>
                <a:off x="3200400" y="2514600"/>
                <a:ext cx="2819400" cy="954107"/>
              </a:xfrm>
              <a:prstGeom prst="rect">
                <a:avLst/>
              </a:prstGeom>
              <a:solidFill>
                <a:schemeClr val="accent3"/>
              </a:solidFill>
            </p:spPr>
            <p:txBody>
              <a:bodyPr wrap="square" rtlCol="0">
                <a:spAutoFit/>
              </a:bodyPr>
              <a:lstStyle/>
              <a:p>
                <a:pPr algn="ctr"/>
                <a:r>
                  <a:rPr lang="en-US" sz="2800" dirty="0" smtClean="0">
                    <a:solidFill>
                      <a:schemeClr val="bg1"/>
                    </a:solidFill>
                  </a:rPr>
                  <a:t>Month 2</a:t>
                </a:r>
              </a:p>
              <a:p>
                <a:pPr algn="ctr"/>
                <a:r>
                  <a:rPr lang="en-US" sz="2800" dirty="0" smtClean="0">
                    <a:solidFill>
                      <a:schemeClr val="bg1"/>
                    </a:solidFill>
                  </a:rPr>
                  <a:t>Visit Window </a:t>
                </a:r>
              </a:p>
            </p:txBody>
          </p:sp>
          <p:sp>
            <p:nvSpPr>
              <p:cNvPr id="25" name="Right Brace 24"/>
              <p:cNvSpPr/>
              <p:nvPr/>
            </p:nvSpPr>
            <p:spPr>
              <a:xfrm rot="5400000">
                <a:off x="5172075" y="3133725"/>
                <a:ext cx="323850" cy="1371600"/>
              </a:xfrm>
              <a:prstGeom prst="rightBrace">
                <a:avLst>
                  <a:gd name="adj1" fmla="val 83475"/>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Right Brace 26"/>
              <p:cNvSpPr/>
              <p:nvPr/>
            </p:nvSpPr>
            <p:spPr>
              <a:xfrm rot="5400000">
                <a:off x="3762375" y="3095625"/>
                <a:ext cx="323850" cy="1447800"/>
              </a:xfrm>
              <a:prstGeom prst="rightBrace">
                <a:avLst>
                  <a:gd name="adj1" fmla="val 83475"/>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Right Brace 27"/>
              <p:cNvSpPr/>
              <p:nvPr/>
            </p:nvSpPr>
            <p:spPr>
              <a:xfrm rot="5400000">
                <a:off x="6581775" y="3095625"/>
                <a:ext cx="323850" cy="1447800"/>
              </a:xfrm>
              <a:prstGeom prst="rightBrace">
                <a:avLst>
                  <a:gd name="adj1" fmla="val 83475"/>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TextBox 28"/>
              <p:cNvSpPr txBox="1"/>
              <p:nvPr/>
            </p:nvSpPr>
            <p:spPr>
              <a:xfrm>
                <a:off x="603645" y="4038600"/>
                <a:ext cx="996555" cy="369332"/>
              </a:xfrm>
              <a:prstGeom prst="rect">
                <a:avLst/>
              </a:prstGeom>
              <a:noFill/>
            </p:spPr>
            <p:txBody>
              <a:bodyPr wrap="none" rtlCol="0">
                <a:spAutoFit/>
              </a:bodyPr>
              <a:lstStyle/>
              <a:p>
                <a:r>
                  <a:rPr lang="en-US" b="1" dirty="0" smtClean="0"/>
                  <a:t>-13 Days</a:t>
                </a:r>
                <a:endParaRPr lang="en-US" b="1" dirty="0"/>
              </a:p>
            </p:txBody>
          </p:sp>
          <p:sp>
            <p:nvSpPr>
              <p:cNvPr id="30" name="TextBox 29"/>
              <p:cNvSpPr txBox="1"/>
              <p:nvPr/>
            </p:nvSpPr>
            <p:spPr>
              <a:xfrm>
                <a:off x="3423045" y="4038600"/>
                <a:ext cx="996555" cy="369332"/>
              </a:xfrm>
              <a:prstGeom prst="rect">
                <a:avLst/>
              </a:prstGeom>
              <a:noFill/>
            </p:spPr>
            <p:txBody>
              <a:bodyPr wrap="none" rtlCol="0">
                <a:spAutoFit/>
              </a:bodyPr>
              <a:lstStyle/>
              <a:p>
                <a:r>
                  <a:rPr lang="en-US" b="1" dirty="0" smtClean="0"/>
                  <a:t>-13 Days</a:t>
                </a:r>
                <a:endParaRPr lang="en-US" b="1" dirty="0"/>
              </a:p>
            </p:txBody>
          </p:sp>
          <p:sp>
            <p:nvSpPr>
              <p:cNvPr id="31" name="TextBox 30"/>
              <p:cNvSpPr txBox="1"/>
              <p:nvPr/>
            </p:nvSpPr>
            <p:spPr>
              <a:xfrm>
                <a:off x="1930361" y="4038600"/>
                <a:ext cx="1041439" cy="369332"/>
              </a:xfrm>
              <a:prstGeom prst="rect">
                <a:avLst/>
              </a:prstGeom>
              <a:noFill/>
            </p:spPr>
            <p:txBody>
              <a:bodyPr wrap="none" rtlCol="0">
                <a:spAutoFit/>
              </a:bodyPr>
              <a:lstStyle/>
              <a:p>
                <a:r>
                  <a:rPr lang="en-US" b="1" dirty="0"/>
                  <a:t>+</a:t>
                </a:r>
                <a:r>
                  <a:rPr lang="en-US" b="1" dirty="0" smtClean="0"/>
                  <a:t>14 Days</a:t>
                </a:r>
                <a:endParaRPr lang="en-US" b="1" dirty="0"/>
              </a:p>
            </p:txBody>
          </p:sp>
          <p:sp>
            <p:nvSpPr>
              <p:cNvPr id="32" name="TextBox 31"/>
              <p:cNvSpPr txBox="1"/>
              <p:nvPr/>
            </p:nvSpPr>
            <p:spPr>
              <a:xfrm>
                <a:off x="4800600" y="4038600"/>
                <a:ext cx="1041439" cy="369332"/>
              </a:xfrm>
              <a:prstGeom prst="rect">
                <a:avLst/>
              </a:prstGeom>
              <a:noFill/>
            </p:spPr>
            <p:txBody>
              <a:bodyPr wrap="none" rtlCol="0">
                <a:spAutoFit/>
              </a:bodyPr>
              <a:lstStyle/>
              <a:p>
                <a:r>
                  <a:rPr lang="en-US" b="1" dirty="0"/>
                  <a:t>+</a:t>
                </a:r>
                <a:r>
                  <a:rPr lang="en-US" b="1" dirty="0" smtClean="0"/>
                  <a:t>14 Days</a:t>
                </a:r>
                <a:endParaRPr lang="en-US" b="1" dirty="0"/>
              </a:p>
            </p:txBody>
          </p:sp>
          <p:sp>
            <p:nvSpPr>
              <p:cNvPr id="42" name="Rectangular Callout 41"/>
              <p:cNvSpPr/>
              <p:nvPr/>
            </p:nvSpPr>
            <p:spPr>
              <a:xfrm rot="10800000">
                <a:off x="6858000" y="4572000"/>
                <a:ext cx="914400" cy="914400"/>
              </a:xfrm>
              <a:prstGeom prst="wedgeRectCallout">
                <a:avLst>
                  <a:gd name="adj1" fmla="val -20833"/>
                  <a:gd name="adj2" fmla="val 1079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6934200" y="4648200"/>
                <a:ext cx="762000" cy="646331"/>
              </a:xfrm>
              <a:prstGeom prst="rect">
                <a:avLst/>
              </a:prstGeom>
              <a:noFill/>
            </p:spPr>
            <p:txBody>
              <a:bodyPr wrap="square" rtlCol="0">
                <a:spAutoFit/>
              </a:bodyPr>
              <a:lstStyle/>
              <a:p>
                <a:pPr algn="ctr"/>
                <a:r>
                  <a:rPr lang="en-US" dirty="0" smtClean="0">
                    <a:solidFill>
                      <a:schemeClr val="bg1"/>
                    </a:solidFill>
                  </a:rPr>
                  <a:t>Target Day</a:t>
                </a:r>
                <a:endParaRPr lang="en-US" dirty="0">
                  <a:solidFill>
                    <a:schemeClr val="bg1"/>
                  </a:solidFill>
                </a:endParaRPr>
              </a:p>
            </p:txBody>
          </p:sp>
          <p:sp>
            <p:nvSpPr>
              <p:cNvPr id="44" name="Rectangular Callout 43"/>
              <p:cNvSpPr/>
              <p:nvPr/>
            </p:nvSpPr>
            <p:spPr>
              <a:xfrm rot="10800000">
                <a:off x="1143000" y="4572000"/>
                <a:ext cx="914400" cy="914400"/>
              </a:xfrm>
              <a:prstGeom prst="wedgeRectCallout">
                <a:avLst>
                  <a:gd name="adj1" fmla="val -20833"/>
                  <a:gd name="adj2" fmla="val 1093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ular Callout 44"/>
              <p:cNvSpPr/>
              <p:nvPr/>
            </p:nvSpPr>
            <p:spPr>
              <a:xfrm rot="10800000">
                <a:off x="4038600" y="4571999"/>
                <a:ext cx="914400" cy="914400"/>
              </a:xfrm>
              <a:prstGeom prst="wedgeRectCallout">
                <a:avLst>
                  <a:gd name="adj1" fmla="val -20833"/>
                  <a:gd name="adj2" fmla="val 1093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4114800" y="4724400"/>
                <a:ext cx="762000" cy="646331"/>
              </a:xfrm>
              <a:prstGeom prst="rect">
                <a:avLst/>
              </a:prstGeom>
              <a:noFill/>
            </p:spPr>
            <p:txBody>
              <a:bodyPr wrap="square" rtlCol="0">
                <a:spAutoFit/>
              </a:bodyPr>
              <a:lstStyle/>
              <a:p>
                <a:pPr algn="ctr"/>
                <a:r>
                  <a:rPr lang="en-US" dirty="0" smtClean="0">
                    <a:solidFill>
                      <a:schemeClr val="bg1"/>
                    </a:solidFill>
                  </a:rPr>
                  <a:t>Target Day</a:t>
                </a:r>
                <a:endParaRPr lang="en-US" dirty="0">
                  <a:solidFill>
                    <a:schemeClr val="bg1"/>
                  </a:solidFill>
                </a:endParaRPr>
              </a:p>
            </p:txBody>
          </p:sp>
          <p:sp>
            <p:nvSpPr>
              <p:cNvPr id="48" name="TextBox 47"/>
              <p:cNvSpPr txBox="1"/>
              <p:nvPr/>
            </p:nvSpPr>
            <p:spPr>
              <a:xfrm>
                <a:off x="1219200" y="4648200"/>
                <a:ext cx="762000" cy="646331"/>
              </a:xfrm>
              <a:prstGeom prst="rect">
                <a:avLst/>
              </a:prstGeom>
              <a:noFill/>
            </p:spPr>
            <p:txBody>
              <a:bodyPr wrap="square" rtlCol="0">
                <a:spAutoFit/>
              </a:bodyPr>
              <a:lstStyle/>
              <a:p>
                <a:pPr algn="ctr"/>
                <a:r>
                  <a:rPr lang="en-US" dirty="0" smtClean="0">
                    <a:solidFill>
                      <a:schemeClr val="bg1"/>
                    </a:solidFill>
                  </a:rPr>
                  <a:t>Target Day  </a:t>
                </a:r>
                <a:endParaRPr lang="en-US" dirty="0">
                  <a:solidFill>
                    <a:schemeClr val="bg1"/>
                  </a:solidFill>
                </a:endParaRPr>
              </a:p>
            </p:txBody>
          </p:sp>
        </p:grpSp>
        <p:sp>
          <p:nvSpPr>
            <p:cNvPr id="24" name="TextBox 23"/>
            <p:cNvSpPr txBox="1"/>
            <p:nvPr/>
          </p:nvSpPr>
          <p:spPr>
            <a:xfrm>
              <a:off x="340242" y="5638801"/>
              <a:ext cx="8458200" cy="830997"/>
            </a:xfrm>
            <a:prstGeom prst="rect">
              <a:avLst/>
            </a:prstGeom>
            <a:noFill/>
          </p:spPr>
          <p:txBody>
            <a:bodyPr wrap="square" rtlCol="0">
              <a:spAutoFit/>
            </a:bodyPr>
            <a:lstStyle/>
            <a:p>
              <a:r>
                <a:rPr lang="en-US" sz="2400" dirty="0" smtClean="0">
                  <a:latin typeface="Arial" pitchFamily="34" charset="0"/>
                  <a:cs typeface="Arial" pitchFamily="34" charset="0"/>
                </a:rPr>
                <a:t>Target Day = 28                 Day 56                      Day 84</a:t>
              </a:r>
            </a:p>
            <a:p>
              <a:endParaRPr lang="en-US" sz="2400" dirty="0">
                <a:latin typeface="Arial" pitchFamily="34" charset="0"/>
                <a:cs typeface="Arial" pitchFamily="34" charset="0"/>
              </a:endParaRPr>
            </a:p>
          </p:txBody>
        </p:sp>
      </p:grpSp>
      <p:sp>
        <p:nvSpPr>
          <p:cNvPr id="34" name="TextBox 33"/>
          <p:cNvSpPr txBox="1"/>
          <p:nvPr/>
        </p:nvSpPr>
        <p:spPr>
          <a:xfrm>
            <a:off x="322521" y="1663808"/>
            <a:ext cx="8458200" cy="830997"/>
          </a:xfrm>
          <a:prstGeom prst="rect">
            <a:avLst/>
          </a:prstGeom>
          <a:noFill/>
        </p:spPr>
        <p:txBody>
          <a:bodyPr wrap="square" rtlCol="0">
            <a:spAutoFit/>
          </a:bodyPr>
          <a:lstStyle/>
          <a:p>
            <a:r>
              <a:rPr lang="en-US" sz="2400" b="1" dirty="0" smtClean="0">
                <a:latin typeface="Arial" pitchFamily="34" charset="0"/>
                <a:cs typeface="Arial" pitchFamily="34" charset="0"/>
              </a:rPr>
              <a:t>Monthly Visits: </a:t>
            </a:r>
            <a:r>
              <a:rPr lang="en-US" sz="2400" dirty="0" smtClean="0">
                <a:latin typeface="Arial" pitchFamily="34" charset="0"/>
                <a:cs typeface="Arial" pitchFamily="34" charset="0"/>
              </a:rPr>
              <a:t>visit window starts 13 days before the target day, and ends 14 days after target day</a:t>
            </a:r>
            <a:endParaRPr lang="en-US" sz="2400" dirty="0">
              <a:latin typeface="Arial" pitchFamily="34" charset="0"/>
              <a:cs typeface="Arial" pitchFamily="34"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056" y="6129576"/>
            <a:ext cx="609600" cy="609600"/>
          </a:xfrm>
          <a:prstGeom prst="rect">
            <a:avLst/>
          </a:prstGeom>
        </p:spPr>
      </p:pic>
    </p:spTree>
    <p:extLst>
      <p:ext uri="{BB962C8B-B14F-4D97-AF65-F5344CB8AC3E}">
        <p14:creationId xmlns:p14="http://schemas.microsoft.com/office/powerpoint/2010/main" val="2064706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4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Target Days and Visit Windows –           A Visual </a:t>
            </a:r>
            <a:br>
              <a:rPr lang="en-US" dirty="0" smtClean="0"/>
            </a:br>
            <a:endParaRPr lang="en-US" dirty="0"/>
          </a:p>
        </p:txBody>
      </p:sp>
      <p:sp>
        <p:nvSpPr>
          <p:cNvPr id="34" name="TextBox 33"/>
          <p:cNvSpPr txBox="1"/>
          <p:nvPr/>
        </p:nvSpPr>
        <p:spPr>
          <a:xfrm>
            <a:off x="76200" y="1513028"/>
            <a:ext cx="8991600" cy="1631216"/>
          </a:xfrm>
          <a:prstGeom prst="rect">
            <a:avLst/>
          </a:prstGeom>
          <a:noFill/>
        </p:spPr>
        <p:txBody>
          <a:bodyPr wrap="square" rtlCol="0">
            <a:spAutoFit/>
          </a:bodyPr>
          <a:lstStyle/>
          <a:p>
            <a:r>
              <a:rPr lang="en-US" sz="2000" b="1" dirty="0" smtClean="0">
                <a:latin typeface="Arial" pitchFamily="34" charset="0"/>
                <a:cs typeface="Arial" pitchFamily="34" charset="0"/>
              </a:rPr>
              <a:t>Quarterly Visits: </a:t>
            </a:r>
          </a:p>
          <a:p>
            <a:pPr marL="342900" indent="-342900">
              <a:buFontTx/>
              <a:buChar char="-"/>
            </a:pPr>
            <a:r>
              <a:rPr lang="en-US" sz="2000" dirty="0" smtClean="0">
                <a:latin typeface="Arial" pitchFamily="34" charset="0"/>
                <a:cs typeface="Arial" pitchFamily="34" charset="0"/>
              </a:rPr>
              <a:t>Target visit window starts 13 days before and ends 14 days after target day</a:t>
            </a:r>
          </a:p>
          <a:p>
            <a:endParaRPr lang="en-US" sz="2000" dirty="0" smtClean="0">
              <a:latin typeface="Arial" pitchFamily="34" charset="0"/>
              <a:cs typeface="Arial" pitchFamily="34" charset="0"/>
            </a:endParaRPr>
          </a:p>
          <a:p>
            <a:pPr marL="342900" indent="-342900">
              <a:buFontTx/>
              <a:buChar char="-"/>
            </a:pPr>
            <a:r>
              <a:rPr lang="en-US" sz="2000" dirty="0" smtClean="0">
                <a:latin typeface="Arial" pitchFamily="34" charset="0"/>
                <a:cs typeface="Arial" pitchFamily="34" charset="0"/>
              </a:rPr>
              <a:t>Allowable visit window starts 13 days before and ends 69 days after target day </a:t>
            </a:r>
            <a:endParaRPr lang="en-US" sz="2000" dirty="0">
              <a:latin typeface="Arial" pitchFamily="34" charset="0"/>
              <a:cs typeface="Arial" pitchFamily="34" charset="0"/>
            </a:endParaRPr>
          </a:p>
        </p:txBody>
      </p:sp>
      <p:grpSp>
        <p:nvGrpSpPr>
          <p:cNvPr id="7" name="Group 6"/>
          <p:cNvGrpSpPr/>
          <p:nvPr/>
        </p:nvGrpSpPr>
        <p:grpSpPr>
          <a:xfrm>
            <a:off x="428952" y="3200851"/>
            <a:ext cx="8463337" cy="3657149"/>
            <a:chOff x="381000" y="2514600"/>
            <a:chExt cx="8463337" cy="3657149"/>
          </a:xfrm>
        </p:grpSpPr>
        <p:sp>
          <p:nvSpPr>
            <p:cNvPr id="59" name="Right Brace 58"/>
            <p:cNvSpPr/>
            <p:nvPr/>
          </p:nvSpPr>
          <p:spPr>
            <a:xfrm rot="5400000">
              <a:off x="4866155" y="2864663"/>
              <a:ext cx="323850" cy="1896949"/>
            </a:xfrm>
            <a:prstGeom prst="rightBrace">
              <a:avLst>
                <a:gd name="adj1" fmla="val 83475"/>
                <a:gd name="adj2" fmla="val 56636"/>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ight Brace 13"/>
            <p:cNvSpPr/>
            <p:nvPr/>
          </p:nvSpPr>
          <p:spPr>
            <a:xfrm rot="5400000">
              <a:off x="1516120" y="3775913"/>
              <a:ext cx="323850" cy="829340"/>
            </a:xfrm>
            <a:prstGeom prst="rightBrace">
              <a:avLst>
                <a:gd name="adj1" fmla="val 83475"/>
                <a:gd name="adj2" fmla="val 50000"/>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ight Brace 14"/>
            <p:cNvSpPr/>
            <p:nvPr/>
          </p:nvSpPr>
          <p:spPr>
            <a:xfrm rot="5400000">
              <a:off x="638175" y="3400425"/>
              <a:ext cx="323850" cy="838200"/>
            </a:xfrm>
            <a:prstGeom prst="rightBrace">
              <a:avLst>
                <a:gd name="adj1" fmla="val 83475"/>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p:cNvSpPr txBox="1"/>
            <p:nvPr/>
          </p:nvSpPr>
          <p:spPr>
            <a:xfrm>
              <a:off x="381000" y="2514600"/>
              <a:ext cx="2819400" cy="954107"/>
            </a:xfrm>
            <a:prstGeom prst="rect">
              <a:avLst/>
            </a:prstGeom>
            <a:solidFill>
              <a:schemeClr val="accent4"/>
            </a:solidFill>
          </p:spPr>
          <p:txBody>
            <a:bodyPr wrap="square" rtlCol="0">
              <a:spAutoFit/>
            </a:bodyPr>
            <a:lstStyle/>
            <a:p>
              <a:pPr algn="ctr"/>
              <a:r>
                <a:rPr lang="en-US" sz="2800" dirty="0" smtClean="0">
                  <a:solidFill>
                    <a:schemeClr val="bg1"/>
                  </a:solidFill>
                </a:rPr>
                <a:t>Month 6</a:t>
              </a:r>
            </a:p>
            <a:p>
              <a:pPr algn="ctr"/>
              <a:r>
                <a:rPr lang="en-US" sz="2800" dirty="0" smtClean="0">
                  <a:solidFill>
                    <a:schemeClr val="bg1"/>
                  </a:solidFill>
                </a:rPr>
                <a:t>Visit Window </a:t>
              </a:r>
            </a:p>
          </p:txBody>
        </p:sp>
        <p:sp>
          <p:nvSpPr>
            <p:cNvPr id="20" name="TextBox 19"/>
            <p:cNvSpPr txBox="1"/>
            <p:nvPr/>
          </p:nvSpPr>
          <p:spPr>
            <a:xfrm>
              <a:off x="3200400" y="2514600"/>
              <a:ext cx="2819400" cy="954107"/>
            </a:xfrm>
            <a:prstGeom prst="rect">
              <a:avLst/>
            </a:prstGeom>
            <a:solidFill>
              <a:schemeClr val="accent3"/>
            </a:solidFill>
          </p:spPr>
          <p:txBody>
            <a:bodyPr wrap="square" rtlCol="0">
              <a:spAutoFit/>
            </a:bodyPr>
            <a:lstStyle/>
            <a:p>
              <a:pPr algn="ctr"/>
              <a:r>
                <a:rPr lang="en-US" sz="2800" dirty="0" smtClean="0">
                  <a:solidFill>
                    <a:schemeClr val="bg1"/>
                  </a:solidFill>
                </a:rPr>
                <a:t>Month 9</a:t>
              </a:r>
            </a:p>
            <a:p>
              <a:pPr algn="ctr"/>
              <a:r>
                <a:rPr lang="en-US" sz="2800" dirty="0" smtClean="0">
                  <a:solidFill>
                    <a:schemeClr val="bg1"/>
                  </a:solidFill>
                </a:rPr>
                <a:t>Visit Window </a:t>
              </a:r>
            </a:p>
          </p:txBody>
        </p:sp>
        <p:sp>
          <p:nvSpPr>
            <p:cNvPr id="21" name="TextBox 20"/>
            <p:cNvSpPr txBox="1"/>
            <p:nvPr/>
          </p:nvSpPr>
          <p:spPr>
            <a:xfrm>
              <a:off x="6019800" y="2514600"/>
              <a:ext cx="2819400" cy="954107"/>
            </a:xfrm>
            <a:prstGeom prst="rect">
              <a:avLst/>
            </a:prstGeom>
            <a:solidFill>
              <a:schemeClr val="accent6">
                <a:lumMod val="75000"/>
              </a:schemeClr>
            </a:solidFill>
          </p:spPr>
          <p:txBody>
            <a:bodyPr wrap="square" rtlCol="0">
              <a:spAutoFit/>
            </a:bodyPr>
            <a:lstStyle/>
            <a:p>
              <a:pPr algn="ctr"/>
              <a:r>
                <a:rPr lang="en-US" sz="2800" dirty="0" smtClean="0">
                  <a:solidFill>
                    <a:schemeClr val="bg1"/>
                  </a:solidFill>
                </a:rPr>
                <a:t>Month 12</a:t>
              </a:r>
            </a:p>
            <a:p>
              <a:pPr algn="ctr"/>
              <a:r>
                <a:rPr lang="en-US" sz="2800" dirty="0" smtClean="0">
                  <a:solidFill>
                    <a:schemeClr val="bg1"/>
                  </a:solidFill>
                </a:rPr>
                <a:t>Visit Window </a:t>
              </a:r>
            </a:p>
          </p:txBody>
        </p:sp>
        <p:sp>
          <p:nvSpPr>
            <p:cNvPr id="29" name="TextBox 28"/>
            <p:cNvSpPr txBox="1"/>
            <p:nvPr/>
          </p:nvSpPr>
          <p:spPr>
            <a:xfrm>
              <a:off x="381000" y="3995483"/>
              <a:ext cx="816634" cy="307777"/>
            </a:xfrm>
            <a:prstGeom prst="rect">
              <a:avLst/>
            </a:prstGeom>
            <a:noFill/>
          </p:spPr>
          <p:txBody>
            <a:bodyPr wrap="none" rtlCol="0">
              <a:spAutoFit/>
            </a:bodyPr>
            <a:lstStyle/>
            <a:p>
              <a:r>
                <a:rPr lang="en-US" sz="1400" b="1" dirty="0" smtClean="0"/>
                <a:t>-13 Days</a:t>
              </a:r>
              <a:endParaRPr lang="en-US" sz="1400" b="1" dirty="0"/>
            </a:p>
          </p:txBody>
        </p:sp>
        <p:sp>
          <p:nvSpPr>
            <p:cNvPr id="31" name="TextBox 30"/>
            <p:cNvSpPr txBox="1"/>
            <p:nvPr/>
          </p:nvSpPr>
          <p:spPr>
            <a:xfrm>
              <a:off x="1209758" y="4346942"/>
              <a:ext cx="857677" cy="307777"/>
            </a:xfrm>
            <a:prstGeom prst="rect">
              <a:avLst/>
            </a:prstGeom>
            <a:noFill/>
          </p:spPr>
          <p:txBody>
            <a:bodyPr wrap="square" rtlCol="0">
              <a:spAutoFit/>
            </a:bodyPr>
            <a:lstStyle/>
            <a:p>
              <a:r>
                <a:rPr lang="en-US" sz="1400" b="1" dirty="0"/>
                <a:t>+</a:t>
              </a:r>
              <a:r>
                <a:rPr lang="en-US" sz="1400" b="1" dirty="0" smtClean="0"/>
                <a:t>14 Days</a:t>
              </a:r>
              <a:endParaRPr lang="en-US" sz="1400" b="1" dirty="0"/>
            </a:p>
          </p:txBody>
        </p:sp>
        <p:sp>
          <p:nvSpPr>
            <p:cNvPr id="47" name="TextBox 46"/>
            <p:cNvSpPr txBox="1"/>
            <p:nvPr/>
          </p:nvSpPr>
          <p:spPr>
            <a:xfrm>
              <a:off x="3581400" y="4549391"/>
              <a:ext cx="762000" cy="646331"/>
            </a:xfrm>
            <a:prstGeom prst="rect">
              <a:avLst/>
            </a:prstGeom>
            <a:noFill/>
          </p:spPr>
          <p:txBody>
            <a:bodyPr wrap="square" rtlCol="0">
              <a:spAutoFit/>
            </a:bodyPr>
            <a:lstStyle/>
            <a:p>
              <a:pPr algn="ctr"/>
              <a:r>
                <a:rPr lang="en-US" dirty="0" smtClean="0">
                  <a:solidFill>
                    <a:schemeClr val="bg1"/>
                  </a:solidFill>
                </a:rPr>
                <a:t>Target Day</a:t>
              </a:r>
              <a:endParaRPr lang="en-US" dirty="0">
                <a:solidFill>
                  <a:schemeClr val="bg1"/>
                </a:solidFill>
              </a:endParaRPr>
            </a:p>
          </p:txBody>
        </p:sp>
        <p:sp>
          <p:nvSpPr>
            <p:cNvPr id="36" name="TextBox 35"/>
            <p:cNvSpPr txBox="1"/>
            <p:nvPr/>
          </p:nvSpPr>
          <p:spPr>
            <a:xfrm>
              <a:off x="1664541" y="3468707"/>
              <a:ext cx="914400" cy="307777"/>
            </a:xfrm>
            <a:prstGeom prst="rect">
              <a:avLst/>
            </a:prstGeom>
            <a:noFill/>
          </p:spPr>
          <p:txBody>
            <a:bodyPr wrap="square" rtlCol="0">
              <a:spAutoFit/>
            </a:bodyPr>
            <a:lstStyle/>
            <a:p>
              <a:r>
                <a:rPr lang="en-US" sz="1400" b="1" dirty="0" smtClean="0"/>
                <a:t>+69 Days</a:t>
              </a:r>
              <a:endParaRPr lang="en-US" sz="1400" b="1" dirty="0"/>
            </a:p>
          </p:txBody>
        </p:sp>
        <p:sp>
          <p:nvSpPr>
            <p:cNvPr id="39" name="Right Brace 38"/>
            <p:cNvSpPr/>
            <p:nvPr/>
          </p:nvSpPr>
          <p:spPr>
            <a:xfrm rot="5400000">
              <a:off x="3487703" y="3400425"/>
              <a:ext cx="323850" cy="838200"/>
            </a:xfrm>
            <a:prstGeom prst="rightBrace">
              <a:avLst>
                <a:gd name="adj1" fmla="val 83475"/>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ight Brace 39"/>
            <p:cNvSpPr/>
            <p:nvPr/>
          </p:nvSpPr>
          <p:spPr>
            <a:xfrm rot="5400000">
              <a:off x="6333688" y="3400425"/>
              <a:ext cx="323850" cy="838200"/>
            </a:xfrm>
            <a:prstGeom prst="rightBrace">
              <a:avLst>
                <a:gd name="adj1" fmla="val 83475"/>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ight Brace 40"/>
            <p:cNvSpPr/>
            <p:nvPr/>
          </p:nvSpPr>
          <p:spPr>
            <a:xfrm rot="5400000">
              <a:off x="4362132" y="3817389"/>
              <a:ext cx="323850" cy="756576"/>
            </a:xfrm>
            <a:prstGeom prst="rightBrace">
              <a:avLst>
                <a:gd name="adj1" fmla="val 64706"/>
                <a:gd name="adj2" fmla="val 50000"/>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Right Brace 45"/>
            <p:cNvSpPr/>
            <p:nvPr/>
          </p:nvSpPr>
          <p:spPr>
            <a:xfrm rot="5400000">
              <a:off x="7220698" y="3823503"/>
              <a:ext cx="323850" cy="740801"/>
            </a:xfrm>
            <a:prstGeom prst="rightBrace">
              <a:avLst>
                <a:gd name="adj1" fmla="val 83475"/>
                <a:gd name="adj2" fmla="val 50000"/>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TextBox 48"/>
            <p:cNvSpPr txBox="1"/>
            <p:nvPr/>
          </p:nvSpPr>
          <p:spPr>
            <a:xfrm>
              <a:off x="3275968" y="3998040"/>
              <a:ext cx="816634" cy="307777"/>
            </a:xfrm>
            <a:prstGeom prst="rect">
              <a:avLst/>
            </a:prstGeom>
            <a:noFill/>
          </p:spPr>
          <p:txBody>
            <a:bodyPr wrap="none" rtlCol="0">
              <a:spAutoFit/>
            </a:bodyPr>
            <a:lstStyle/>
            <a:p>
              <a:r>
                <a:rPr lang="en-US" sz="1400" b="1" dirty="0" smtClean="0"/>
                <a:t>-13 Days</a:t>
              </a:r>
              <a:endParaRPr lang="en-US" sz="1400" b="1" dirty="0"/>
            </a:p>
          </p:txBody>
        </p:sp>
        <p:sp>
          <p:nvSpPr>
            <p:cNvPr id="50" name="TextBox 49"/>
            <p:cNvSpPr txBox="1"/>
            <p:nvPr/>
          </p:nvSpPr>
          <p:spPr>
            <a:xfrm>
              <a:off x="6055764" y="4028658"/>
              <a:ext cx="816634" cy="307777"/>
            </a:xfrm>
            <a:prstGeom prst="rect">
              <a:avLst/>
            </a:prstGeom>
            <a:noFill/>
          </p:spPr>
          <p:txBody>
            <a:bodyPr wrap="none" rtlCol="0">
              <a:spAutoFit/>
            </a:bodyPr>
            <a:lstStyle/>
            <a:p>
              <a:r>
                <a:rPr lang="en-US" sz="1400" b="1" dirty="0" smtClean="0"/>
                <a:t>-13 Days</a:t>
              </a:r>
              <a:endParaRPr lang="en-US" sz="1400" b="1" dirty="0"/>
            </a:p>
          </p:txBody>
        </p:sp>
        <p:sp>
          <p:nvSpPr>
            <p:cNvPr id="51" name="TextBox 50"/>
            <p:cNvSpPr txBox="1"/>
            <p:nvPr/>
          </p:nvSpPr>
          <p:spPr>
            <a:xfrm>
              <a:off x="4094374" y="4370331"/>
              <a:ext cx="857677" cy="307777"/>
            </a:xfrm>
            <a:prstGeom prst="rect">
              <a:avLst/>
            </a:prstGeom>
            <a:noFill/>
          </p:spPr>
          <p:txBody>
            <a:bodyPr wrap="square" rtlCol="0">
              <a:spAutoFit/>
            </a:bodyPr>
            <a:lstStyle/>
            <a:p>
              <a:r>
                <a:rPr lang="en-US" sz="1400" b="1" dirty="0"/>
                <a:t>+</a:t>
              </a:r>
              <a:r>
                <a:rPr lang="en-US" sz="1400" b="1" dirty="0" smtClean="0"/>
                <a:t>14 Days</a:t>
              </a:r>
              <a:endParaRPr lang="en-US" sz="1400" b="1" dirty="0"/>
            </a:p>
          </p:txBody>
        </p:sp>
        <p:sp>
          <p:nvSpPr>
            <p:cNvPr id="52" name="TextBox 51"/>
            <p:cNvSpPr txBox="1"/>
            <p:nvPr/>
          </p:nvSpPr>
          <p:spPr>
            <a:xfrm>
              <a:off x="7023877" y="4370331"/>
              <a:ext cx="857677" cy="307777"/>
            </a:xfrm>
            <a:prstGeom prst="rect">
              <a:avLst/>
            </a:prstGeom>
            <a:noFill/>
          </p:spPr>
          <p:txBody>
            <a:bodyPr wrap="square" rtlCol="0">
              <a:spAutoFit/>
            </a:bodyPr>
            <a:lstStyle/>
            <a:p>
              <a:r>
                <a:rPr lang="en-US" sz="1400" b="1" dirty="0"/>
                <a:t>+</a:t>
              </a:r>
              <a:r>
                <a:rPr lang="en-US" sz="1400" b="1" dirty="0" smtClean="0"/>
                <a:t>14 Days</a:t>
              </a:r>
              <a:endParaRPr lang="en-US" sz="1400" b="1" dirty="0"/>
            </a:p>
          </p:txBody>
        </p:sp>
        <p:grpSp>
          <p:nvGrpSpPr>
            <p:cNvPr id="53" name="Group 52"/>
            <p:cNvGrpSpPr/>
            <p:nvPr/>
          </p:nvGrpSpPr>
          <p:grpSpPr>
            <a:xfrm>
              <a:off x="3421561" y="4913549"/>
              <a:ext cx="914400" cy="1258200"/>
              <a:chOff x="6858000" y="4572000"/>
              <a:chExt cx="914400" cy="1054756"/>
            </a:xfrm>
          </p:grpSpPr>
          <p:sp>
            <p:nvSpPr>
              <p:cNvPr id="54" name="Rectangular Callout 53"/>
              <p:cNvSpPr/>
              <p:nvPr/>
            </p:nvSpPr>
            <p:spPr>
              <a:xfrm rot="10800000">
                <a:off x="6858000" y="4572000"/>
                <a:ext cx="914400" cy="914400"/>
              </a:xfrm>
              <a:prstGeom prst="wedgeRectCallout">
                <a:avLst>
                  <a:gd name="adj1" fmla="val -20833"/>
                  <a:gd name="adj2" fmla="val 1420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6965502" y="4703426"/>
                <a:ext cx="762000" cy="923330"/>
              </a:xfrm>
              <a:prstGeom prst="rect">
                <a:avLst/>
              </a:prstGeom>
              <a:noFill/>
            </p:spPr>
            <p:txBody>
              <a:bodyPr wrap="square" rtlCol="0">
                <a:spAutoFit/>
              </a:bodyPr>
              <a:lstStyle/>
              <a:p>
                <a:pPr algn="ctr"/>
                <a:r>
                  <a:rPr lang="en-US" dirty="0" smtClean="0">
                    <a:solidFill>
                      <a:schemeClr val="bg1"/>
                    </a:solidFill>
                  </a:rPr>
                  <a:t>Target Day = 252</a:t>
                </a:r>
                <a:endParaRPr lang="en-US" dirty="0">
                  <a:solidFill>
                    <a:schemeClr val="bg1"/>
                  </a:solidFill>
                </a:endParaRPr>
              </a:p>
            </p:txBody>
          </p:sp>
        </p:grpSp>
        <p:sp>
          <p:nvSpPr>
            <p:cNvPr id="60" name="Right Brace 59"/>
            <p:cNvSpPr/>
            <p:nvPr/>
          </p:nvSpPr>
          <p:spPr>
            <a:xfrm rot="5400000">
              <a:off x="7719629" y="2854383"/>
              <a:ext cx="323850" cy="1925567"/>
            </a:xfrm>
            <a:prstGeom prst="rightBrace">
              <a:avLst>
                <a:gd name="adj1" fmla="val 83475"/>
                <a:gd name="adj2" fmla="val 56636"/>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TextBox 60"/>
            <p:cNvSpPr txBox="1"/>
            <p:nvPr/>
          </p:nvSpPr>
          <p:spPr>
            <a:xfrm>
              <a:off x="4483941" y="3448093"/>
              <a:ext cx="914400" cy="307777"/>
            </a:xfrm>
            <a:prstGeom prst="rect">
              <a:avLst/>
            </a:prstGeom>
            <a:noFill/>
          </p:spPr>
          <p:txBody>
            <a:bodyPr wrap="square" rtlCol="0">
              <a:spAutoFit/>
            </a:bodyPr>
            <a:lstStyle/>
            <a:p>
              <a:r>
                <a:rPr lang="en-US" sz="1400" b="1" dirty="0" smtClean="0"/>
                <a:t>+69 Days</a:t>
              </a:r>
              <a:endParaRPr lang="en-US" sz="1400" b="1" dirty="0"/>
            </a:p>
          </p:txBody>
        </p:sp>
        <p:sp>
          <p:nvSpPr>
            <p:cNvPr id="62" name="TextBox 61"/>
            <p:cNvSpPr txBox="1"/>
            <p:nvPr/>
          </p:nvSpPr>
          <p:spPr>
            <a:xfrm>
              <a:off x="7359737" y="3497006"/>
              <a:ext cx="914400" cy="307777"/>
            </a:xfrm>
            <a:prstGeom prst="rect">
              <a:avLst/>
            </a:prstGeom>
            <a:noFill/>
          </p:spPr>
          <p:txBody>
            <a:bodyPr wrap="square" rtlCol="0">
              <a:spAutoFit/>
            </a:bodyPr>
            <a:lstStyle/>
            <a:p>
              <a:r>
                <a:rPr lang="en-US" sz="1400" b="1" dirty="0" smtClean="0"/>
                <a:t>+69 Days</a:t>
              </a:r>
              <a:endParaRPr lang="en-US" sz="1400" b="1" dirty="0"/>
            </a:p>
          </p:txBody>
        </p:sp>
        <p:sp>
          <p:nvSpPr>
            <p:cNvPr id="63" name="Right Brace 62"/>
            <p:cNvSpPr/>
            <p:nvPr/>
          </p:nvSpPr>
          <p:spPr>
            <a:xfrm rot="5400000">
              <a:off x="2069437" y="2827092"/>
              <a:ext cx="323850" cy="1976577"/>
            </a:xfrm>
            <a:prstGeom prst="rightBrace">
              <a:avLst>
                <a:gd name="adj1" fmla="val 83475"/>
                <a:gd name="adj2" fmla="val 56636"/>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64" name="Group 63"/>
            <p:cNvGrpSpPr/>
            <p:nvPr/>
          </p:nvGrpSpPr>
          <p:grpSpPr>
            <a:xfrm>
              <a:off x="552401" y="4872554"/>
              <a:ext cx="914400" cy="1131765"/>
              <a:chOff x="6858000" y="4572000"/>
              <a:chExt cx="914400" cy="948765"/>
            </a:xfrm>
          </p:grpSpPr>
          <p:sp>
            <p:nvSpPr>
              <p:cNvPr id="65" name="Rectangular Callout 64"/>
              <p:cNvSpPr/>
              <p:nvPr/>
            </p:nvSpPr>
            <p:spPr>
              <a:xfrm rot="10800000">
                <a:off x="6858000" y="4572000"/>
                <a:ext cx="914400" cy="948765"/>
              </a:xfrm>
              <a:prstGeom prst="wedgeRectCallout">
                <a:avLst>
                  <a:gd name="adj1" fmla="val -20833"/>
                  <a:gd name="adj2" fmla="val 1420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p:cNvSpPr txBox="1"/>
              <p:nvPr/>
            </p:nvSpPr>
            <p:spPr>
              <a:xfrm>
                <a:off x="6965502" y="4703426"/>
                <a:ext cx="762000" cy="774033"/>
              </a:xfrm>
              <a:prstGeom prst="rect">
                <a:avLst/>
              </a:prstGeom>
              <a:noFill/>
            </p:spPr>
            <p:txBody>
              <a:bodyPr wrap="square" rtlCol="0">
                <a:spAutoFit/>
              </a:bodyPr>
              <a:lstStyle/>
              <a:p>
                <a:pPr algn="ctr"/>
                <a:r>
                  <a:rPr lang="en-US" dirty="0" smtClean="0">
                    <a:solidFill>
                      <a:schemeClr val="bg1"/>
                    </a:solidFill>
                  </a:rPr>
                  <a:t>Target Day = 168</a:t>
                </a:r>
                <a:endParaRPr lang="en-US" dirty="0">
                  <a:solidFill>
                    <a:schemeClr val="bg1"/>
                  </a:solidFill>
                </a:endParaRPr>
              </a:p>
            </p:txBody>
          </p:sp>
        </p:grpSp>
        <p:grpSp>
          <p:nvGrpSpPr>
            <p:cNvPr id="67" name="Group 66"/>
            <p:cNvGrpSpPr/>
            <p:nvPr/>
          </p:nvGrpSpPr>
          <p:grpSpPr>
            <a:xfrm>
              <a:off x="6290721" y="4933874"/>
              <a:ext cx="914400" cy="1080110"/>
              <a:chOff x="6858000" y="4572000"/>
              <a:chExt cx="914400" cy="905462"/>
            </a:xfrm>
          </p:grpSpPr>
          <p:sp>
            <p:nvSpPr>
              <p:cNvPr id="68" name="Rectangular Callout 67"/>
              <p:cNvSpPr/>
              <p:nvPr/>
            </p:nvSpPr>
            <p:spPr>
              <a:xfrm rot="10800000">
                <a:off x="6858000" y="4572000"/>
                <a:ext cx="914400" cy="905462"/>
              </a:xfrm>
              <a:prstGeom prst="wedgeRectCallout">
                <a:avLst>
                  <a:gd name="adj1" fmla="val -20833"/>
                  <a:gd name="adj2" fmla="val 1420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p:cNvSpPr txBox="1"/>
              <p:nvPr/>
            </p:nvSpPr>
            <p:spPr>
              <a:xfrm>
                <a:off x="6965502" y="4703428"/>
                <a:ext cx="762000" cy="774034"/>
              </a:xfrm>
              <a:prstGeom prst="rect">
                <a:avLst/>
              </a:prstGeom>
              <a:noFill/>
            </p:spPr>
            <p:txBody>
              <a:bodyPr wrap="square" rtlCol="0">
                <a:spAutoFit/>
              </a:bodyPr>
              <a:lstStyle/>
              <a:p>
                <a:pPr algn="ctr"/>
                <a:r>
                  <a:rPr lang="en-US" dirty="0" smtClean="0">
                    <a:solidFill>
                      <a:schemeClr val="bg1"/>
                    </a:solidFill>
                  </a:rPr>
                  <a:t>Target Day = 336</a:t>
                </a:r>
                <a:endParaRPr lang="en-US" dirty="0">
                  <a:solidFill>
                    <a:schemeClr val="bg1"/>
                  </a:solidFill>
                </a:endParaRPr>
              </a:p>
            </p:txBody>
          </p:sp>
        </p:gr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502" y="6177246"/>
            <a:ext cx="609600" cy="609600"/>
          </a:xfrm>
          <a:prstGeom prst="rect">
            <a:avLst/>
          </a:prstGeom>
        </p:spPr>
      </p:pic>
    </p:spTree>
    <p:extLst>
      <p:ext uri="{BB962C8B-B14F-4D97-AF65-F5344CB8AC3E}">
        <p14:creationId xmlns:p14="http://schemas.microsoft.com/office/powerpoint/2010/main" val="2979089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2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Visit Numbers</a:t>
            </a:r>
            <a:endParaRPr lang="en-US" dirty="0"/>
          </a:p>
        </p:txBody>
      </p:sp>
      <p:sp>
        <p:nvSpPr>
          <p:cNvPr id="3" name="Content Placeholder 2"/>
          <p:cNvSpPr>
            <a:spLocks noGrp="1"/>
          </p:cNvSpPr>
          <p:nvPr>
            <p:ph idx="1"/>
          </p:nvPr>
        </p:nvSpPr>
        <p:spPr>
          <a:xfrm>
            <a:off x="457200" y="1600200"/>
            <a:ext cx="8229600" cy="4876800"/>
          </a:xfrm>
          <a:noFill/>
        </p:spPr>
        <p:txBody>
          <a:bodyPr>
            <a:normAutofit/>
          </a:bodyPr>
          <a:lstStyle/>
          <a:p>
            <a:pPr>
              <a:buClr>
                <a:schemeClr val="accent3"/>
              </a:buClr>
            </a:pPr>
            <a:r>
              <a:rPr lang="en-US" sz="2400" dirty="0" err="1" smtClean="0"/>
              <a:t>eCRFs</a:t>
            </a:r>
            <a:r>
              <a:rPr lang="en-US" sz="2400" dirty="0" smtClean="0"/>
              <a:t> are set up within pre-defined Medidata Rave visit folders, so the visit name and number automatically appear</a:t>
            </a:r>
            <a:endParaRPr lang="en-US" sz="2400" dirty="0"/>
          </a:p>
        </p:txBody>
      </p:sp>
      <p:pic>
        <p:nvPicPr>
          <p:cNvPr id="4"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330" y="2917243"/>
            <a:ext cx="6720111" cy="321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6365649" y="3886200"/>
            <a:ext cx="715413" cy="304800"/>
          </a:xfrm>
          <a:prstGeom prst="straightConnector1">
            <a:avLst/>
          </a:prstGeom>
          <a:ln w="571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195032" y="2917243"/>
            <a:ext cx="1758359" cy="2862322"/>
          </a:xfrm>
          <a:prstGeom prst="rect">
            <a:avLst/>
          </a:prstGeom>
          <a:noFill/>
          <a:ln>
            <a:solidFill>
              <a:schemeClr val="accent3"/>
            </a:solidFill>
          </a:ln>
        </p:spPr>
        <p:txBody>
          <a:bodyPr wrap="square" rtlCol="0">
            <a:spAutoFit/>
          </a:bodyPr>
          <a:lstStyle/>
          <a:p>
            <a:r>
              <a:rPr lang="en-US" dirty="0" smtClean="0"/>
              <a:t>Date column will populate with target day. Once the visit date has been entered for the actual visit, this will be updated with the actual visit date.</a:t>
            </a:r>
            <a:endParaRPr lang="en-US" dirty="0"/>
          </a:p>
        </p:txBody>
      </p:sp>
      <p:sp>
        <p:nvSpPr>
          <p:cNvPr id="5" name="Oval 4"/>
          <p:cNvSpPr/>
          <p:nvPr/>
        </p:nvSpPr>
        <p:spPr>
          <a:xfrm>
            <a:off x="250166" y="3657600"/>
            <a:ext cx="1239470" cy="304800"/>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6103" y="6124282"/>
            <a:ext cx="609600" cy="609600"/>
          </a:xfrm>
          <a:prstGeom prst="rect">
            <a:avLst/>
          </a:prstGeom>
        </p:spPr>
      </p:pic>
    </p:spTree>
    <p:extLst>
      <p:ext uri="{BB962C8B-B14F-4D97-AF65-F5344CB8AC3E}">
        <p14:creationId xmlns:p14="http://schemas.microsoft.com/office/powerpoint/2010/main" val="2350650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 Numbers Example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99572884"/>
              </p:ext>
            </p:extLst>
          </p:nvPr>
        </p:nvGraphicFramePr>
        <p:xfrm>
          <a:off x="1066800" y="1828800"/>
          <a:ext cx="6524244" cy="4316792"/>
        </p:xfrm>
        <a:graphic>
          <a:graphicData uri="http://schemas.openxmlformats.org/drawingml/2006/table">
            <a:tbl>
              <a:tblPr>
                <a:tableStyleId>{775DCB02-9BB8-47FD-8907-85C794F793BA}</a:tableStyleId>
              </a:tblPr>
              <a:tblGrid>
                <a:gridCol w="3771013">
                  <a:extLst>
                    <a:ext uri="{9D8B030D-6E8A-4147-A177-3AD203B41FA5}">
                      <a16:colId xmlns="" xmlns:a16="http://schemas.microsoft.com/office/drawing/2014/main" val="20000"/>
                    </a:ext>
                  </a:extLst>
                </a:gridCol>
                <a:gridCol w="2753231">
                  <a:extLst>
                    <a:ext uri="{9D8B030D-6E8A-4147-A177-3AD203B41FA5}">
                      <a16:colId xmlns="" xmlns:a16="http://schemas.microsoft.com/office/drawing/2014/main" val="20001"/>
                    </a:ext>
                  </a:extLst>
                </a:gridCol>
              </a:tblGrid>
              <a:tr h="298343">
                <a:tc>
                  <a:txBody>
                    <a:bodyPr/>
                    <a:lstStyle/>
                    <a:p>
                      <a:pPr marL="265430" marR="0" algn="ctr">
                        <a:lnSpc>
                          <a:spcPts val="1200"/>
                        </a:lnSpc>
                        <a:spcBef>
                          <a:spcPts val="600"/>
                        </a:spcBef>
                        <a:spcAft>
                          <a:spcPts val="0"/>
                        </a:spcAft>
                      </a:pPr>
                      <a:r>
                        <a:rPr lang="en-US" sz="1800" b="1" dirty="0">
                          <a:effectLst/>
                        </a:rPr>
                        <a:t>Visit</a:t>
                      </a:r>
                      <a:endParaRPr lang="en-US" sz="2400" b="1" dirty="0">
                        <a:solidFill>
                          <a:srgbClr val="000000"/>
                        </a:solidFill>
                        <a:effectLst/>
                        <a:latin typeface="Times New Roman"/>
                        <a:ea typeface="Times New Roman"/>
                      </a:endParaRPr>
                    </a:p>
                  </a:txBody>
                  <a:tcPr marL="76200" marR="76200" marT="76200" marB="50800" anchor="b"/>
                </a:tc>
                <a:tc>
                  <a:txBody>
                    <a:bodyPr/>
                    <a:lstStyle/>
                    <a:p>
                      <a:pPr marL="0" marR="0" algn="ctr">
                        <a:lnSpc>
                          <a:spcPts val="1200"/>
                        </a:lnSpc>
                        <a:spcBef>
                          <a:spcPts val="600"/>
                        </a:spcBef>
                        <a:spcAft>
                          <a:spcPts val="0"/>
                        </a:spcAft>
                      </a:pPr>
                      <a:r>
                        <a:rPr lang="en-US" sz="1800" b="1" dirty="0">
                          <a:effectLst/>
                        </a:rPr>
                        <a:t>Visit Number </a:t>
                      </a:r>
                      <a:endParaRPr lang="en-US" sz="2400" b="1" dirty="0">
                        <a:solidFill>
                          <a:srgbClr val="000000"/>
                        </a:solidFill>
                        <a:effectLst/>
                        <a:latin typeface="Times New Roman"/>
                        <a:ea typeface="Times New Roman"/>
                      </a:endParaRPr>
                    </a:p>
                  </a:txBody>
                  <a:tcPr marL="76200" marR="76200" marT="76200" marB="50800" anchor="b"/>
                </a:tc>
                <a:extLst>
                  <a:ext uri="{0D108BD9-81ED-4DB2-BD59-A6C34878D82A}">
                    <a16:rowId xmlns="" xmlns:a16="http://schemas.microsoft.com/office/drawing/2014/main" val="10000"/>
                  </a:ext>
                </a:extLst>
              </a:tr>
              <a:tr h="322752">
                <a:tc>
                  <a:txBody>
                    <a:bodyPr/>
                    <a:lstStyle/>
                    <a:p>
                      <a:pPr marL="265430" marR="0" algn="ctr">
                        <a:lnSpc>
                          <a:spcPct val="115000"/>
                        </a:lnSpc>
                        <a:spcBef>
                          <a:spcPts val="0"/>
                        </a:spcBef>
                        <a:spcAft>
                          <a:spcPts val="900"/>
                        </a:spcAft>
                      </a:pPr>
                      <a:r>
                        <a:rPr lang="en-US" sz="1800" dirty="0">
                          <a:effectLst/>
                        </a:rPr>
                        <a:t>Screening</a:t>
                      </a:r>
                      <a:endParaRPr lang="en-US" sz="1800" dirty="0">
                        <a:solidFill>
                          <a:srgbClr val="000000"/>
                        </a:solidFill>
                        <a:effectLst/>
                        <a:latin typeface="Times New Roman"/>
                        <a:ea typeface="Times New Roman"/>
                      </a:endParaRPr>
                    </a:p>
                  </a:txBody>
                  <a:tcPr marL="76200" marR="76200" marT="76200" marB="50800"/>
                </a:tc>
                <a:tc>
                  <a:txBody>
                    <a:bodyPr/>
                    <a:lstStyle/>
                    <a:p>
                      <a:pPr marL="265430" marR="0" algn="ctr">
                        <a:lnSpc>
                          <a:spcPct val="115000"/>
                        </a:lnSpc>
                        <a:spcBef>
                          <a:spcPts val="0"/>
                        </a:spcBef>
                        <a:spcAft>
                          <a:spcPts val="900"/>
                        </a:spcAft>
                      </a:pPr>
                      <a:r>
                        <a:rPr lang="en-US" sz="1800">
                          <a:effectLst/>
                        </a:rPr>
                        <a:t>1.00</a:t>
                      </a:r>
                      <a:endParaRPr lang="en-US" sz="1800">
                        <a:solidFill>
                          <a:srgbClr val="000000"/>
                        </a:solidFill>
                        <a:effectLst/>
                        <a:latin typeface="Times New Roman"/>
                        <a:ea typeface="Times New Roman"/>
                      </a:endParaRPr>
                    </a:p>
                  </a:txBody>
                  <a:tcPr marL="76200" marR="76200" marT="76200" marB="50800"/>
                </a:tc>
                <a:extLst>
                  <a:ext uri="{0D108BD9-81ED-4DB2-BD59-A6C34878D82A}">
                    <a16:rowId xmlns="" xmlns:a16="http://schemas.microsoft.com/office/drawing/2014/main" val="10001"/>
                  </a:ext>
                </a:extLst>
              </a:tr>
              <a:tr h="322752">
                <a:tc>
                  <a:txBody>
                    <a:bodyPr/>
                    <a:lstStyle/>
                    <a:p>
                      <a:pPr marL="265430" marR="0" algn="ctr">
                        <a:lnSpc>
                          <a:spcPct val="115000"/>
                        </a:lnSpc>
                        <a:spcBef>
                          <a:spcPts val="0"/>
                        </a:spcBef>
                        <a:spcAft>
                          <a:spcPts val="900"/>
                        </a:spcAft>
                      </a:pPr>
                      <a:r>
                        <a:rPr lang="en-US" sz="1800" dirty="0">
                          <a:effectLst/>
                        </a:rPr>
                        <a:t>Enrollment</a:t>
                      </a:r>
                      <a:endParaRPr lang="en-US" sz="1800" dirty="0">
                        <a:solidFill>
                          <a:srgbClr val="000000"/>
                        </a:solidFill>
                        <a:effectLst/>
                        <a:latin typeface="Times New Roman"/>
                        <a:ea typeface="Times New Roman"/>
                      </a:endParaRPr>
                    </a:p>
                  </a:txBody>
                  <a:tcPr marL="76200" marR="76200" marT="76200" marB="50800"/>
                </a:tc>
                <a:tc>
                  <a:txBody>
                    <a:bodyPr/>
                    <a:lstStyle/>
                    <a:p>
                      <a:pPr marL="265430" marR="0" algn="ctr">
                        <a:lnSpc>
                          <a:spcPct val="115000"/>
                        </a:lnSpc>
                        <a:spcBef>
                          <a:spcPts val="0"/>
                        </a:spcBef>
                        <a:spcAft>
                          <a:spcPts val="900"/>
                        </a:spcAft>
                      </a:pPr>
                      <a:r>
                        <a:rPr lang="en-US" sz="1800">
                          <a:effectLst/>
                        </a:rPr>
                        <a:t>2.00</a:t>
                      </a:r>
                      <a:endParaRPr lang="en-US" sz="1800">
                        <a:solidFill>
                          <a:srgbClr val="000000"/>
                        </a:solidFill>
                        <a:effectLst/>
                        <a:latin typeface="Times New Roman"/>
                        <a:ea typeface="Times New Roman"/>
                      </a:endParaRPr>
                    </a:p>
                  </a:txBody>
                  <a:tcPr marL="76200" marR="76200" marT="76200" marB="50800"/>
                </a:tc>
                <a:extLst>
                  <a:ext uri="{0D108BD9-81ED-4DB2-BD59-A6C34878D82A}">
                    <a16:rowId xmlns="" xmlns:a16="http://schemas.microsoft.com/office/drawing/2014/main" val="10002"/>
                  </a:ext>
                </a:extLst>
              </a:tr>
              <a:tr h="322752">
                <a:tc>
                  <a:txBody>
                    <a:bodyPr/>
                    <a:lstStyle/>
                    <a:p>
                      <a:pPr marL="265430" marR="0" algn="ctr">
                        <a:lnSpc>
                          <a:spcPct val="115000"/>
                        </a:lnSpc>
                        <a:spcBef>
                          <a:spcPts val="0"/>
                        </a:spcBef>
                        <a:spcAft>
                          <a:spcPts val="900"/>
                        </a:spcAft>
                      </a:pPr>
                      <a:r>
                        <a:rPr lang="en-US" sz="1800">
                          <a:effectLst/>
                        </a:rPr>
                        <a:t>Month 1</a:t>
                      </a:r>
                      <a:endParaRPr lang="en-US" sz="1800">
                        <a:solidFill>
                          <a:srgbClr val="000000"/>
                        </a:solidFill>
                        <a:effectLst/>
                        <a:latin typeface="Times New Roman"/>
                        <a:ea typeface="Times New Roman"/>
                      </a:endParaRPr>
                    </a:p>
                  </a:txBody>
                  <a:tcPr marL="76200" marR="76200" marT="76200" marB="50800"/>
                </a:tc>
                <a:tc>
                  <a:txBody>
                    <a:bodyPr/>
                    <a:lstStyle/>
                    <a:p>
                      <a:pPr marL="265430" marR="0" algn="ctr">
                        <a:lnSpc>
                          <a:spcPct val="115000"/>
                        </a:lnSpc>
                        <a:spcBef>
                          <a:spcPts val="0"/>
                        </a:spcBef>
                        <a:spcAft>
                          <a:spcPts val="900"/>
                        </a:spcAft>
                      </a:pPr>
                      <a:r>
                        <a:rPr lang="en-US" sz="1800">
                          <a:effectLst/>
                        </a:rPr>
                        <a:t>3.00</a:t>
                      </a:r>
                      <a:endParaRPr lang="en-US" sz="1800">
                        <a:solidFill>
                          <a:srgbClr val="000000"/>
                        </a:solidFill>
                        <a:effectLst/>
                        <a:latin typeface="Times New Roman"/>
                        <a:ea typeface="Times New Roman"/>
                      </a:endParaRPr>
                    </a:p>
                  </a:txBody>
                  <a:tcPr marL="76200" marR="76200" marT="76200" marB="50800"/>
                </a:tc>
                <a:extLst>
                  <a:ext uri="{0D108BD9-81ED-4DB2-BD59-A6C34878D82A}">
                    <a16:rowId xmlns="" xmlns:a16="http://schemas.microsoft.com/office/drawing/2014/main" val="10003"/>
                  </a:ext>
                </a:extLst>
              </a:tr>
              <a:tr h="322752">
                <a:tc>
                  <a:txBody>
                    <a:bodyPr/>
                    <a:lstStyle/>
                    <a:p>
                      <a:pPr marL="265430" marR="0" algn="ctr">
                        <a:lnSpc>
                          <a:spcPct val="115000"/>
                        </a:lnSpc>
                        <a:spcBef>
                          <a:spcPts val="0"/>
                        </a:spcBef>
                        <a:spcAft>
                          <a:spcPts val="900"/>
                        </a:spcAft>
                      </a:pPr>
                      <a:r>
                        <a:rPr lang="en-US" sz="1800" dirty="0">
                          <a:effectLst/>
                        </a:rPr>
                        <a:t>Month 2</a:t>
                      </a:r>
                      <a:endParaRPr lang="en-US" sz="1800" dirty="0">
                        <a:solidFill>
                          <a:srgbClr val="000000"/>
                        </a:solidFill>
                        <a:effectLst/>
                        <a:latin typeface="Times New Roman"/>
                        <a:ea typeface="Times New Roman"/>
                      </a:endParaRPr>
                    </a:p>
                  </a:txBody>
                  <a:tcPr marL="76200" marR="76200" marT="76200" marB="50800"/>
                </a:tc>
                <a:tc>
                  <a:txBody>
                    <a:bodyPr/>
                    <a:lstStyle/>
                    <a:p>
                      <a:pPr marL="265430" marR="0" algn="ctr">
                        <a:lnSpc>
                          <a:spcPct val="115000"/>
                        </a:lnSpc>
                        <a:spcBef>
                          <a:spcPts val="0"/>
                        </a:spcBef>
                        <a:spcAft>
                          <a:spcPts val="900"/>
                        </a:spcAft>
                      </a:pPr>
                      <a:r>
                        <a:rPr lang="en-US" sz="1800">
                          <a:effectLst/>
                        </a:rPr>
                        <a:t>4.00</a:t>
                      </a:r>
                      <a:endParaRPr lang="en-US" sz="1800">
                        <a:solidFill>
                          <a:srgbClr val="000000"/>
                        </a:solidFill>
                        <a:effectLst/>
                        <a:latin typeface="Times New Roman"/>
                        <a:ea typeface="Times New Roman"/>
                      </a:endParaRPr>
                    </a:p>
                  </a:txBody>
                  <a:tcPr marL="76200" marR="76200" marT="76200" marB="50800"/>
                </a:tc>
                <a:extLst>
                  <a:ext uri="{0D108BD9-81ED-4DB2-BD59-A6C34878D82A}">
                    <a16:rowId xmlns="" xmlns:a16="http://schemas.microsoft.com/office/drawing/2014/main" val="10004"/>
                  </a:ext>
                </a:extLst>
              </a:tr>
              <a:tr h="322752">
                <a:tc>
                  <a:txBody>
                    <a:bodyPr/>
                    <a:lstStyle/>
                    <a:p>
                      <a:pPr marL="265430" marR="0" algn="ctr">
                        <a:lnSpc>
                          <a:spcPct val="115000"/>
                        </a:lnSpc>
                        <a:spcBef>
                          <a:spcPts val="0"/>
                        </a:spcBef>
                        <a:spcAft>
                          <a:spcPts val="900"/>
                        </a:spcAft>
                      </a:pPr>
                      <a:r>
                        <a:rPr lang="en-US" sz="1800" dirty="0">
                          <a:effectLst/>
                        </a:rPr>
                        <a:t>Month 3</a:t>
                      </a:r>
                      <a:endParaRPr lang="en-US" sz="1800" dirty="0">
                        <a:solidFill>
                          <a:srgbClr val="000000"/>
                        </a:solidFill>
                        <a:effectLst/>
                        <a:latin typeface="Times New Roman"/>
                        <a:ea typeface="Times New Roman"/>
                      </a:endParaRPr>
                    </a:p>
                  </a:txBody>
                  <a:tcPr marL="76200" marR="76200" marT="76200" marB="50800"/>
                </a:tc>
                <a:tc>
                  <a:txBody>
                    <a:bodyPr/>
                    <a:lstStyle/>
                    <a:p>
                      <a:pPr marL="265430" marR="0" algn="ctr">
                        <a:lnSpc>
                          <a:spcPct val="115000"/>
                        </a:lnSpc>
                        <a:spcBef>
                          <a:spcPts val="0"/>
                        </a:spcBef>
                        <a:spcAft>
                          <a:spcPts val="900"/>
                        </a:spcAft>
                      </a:pPr>
                      <a:r>
                        <a:rPr lang="en-US" sz="1800">
                          <a:effectLst/>
                        </a:rPr>
                        <a:t>5.00</a:t>
                      </a:r>
                      <a:endParaRPr lang="en-US" sz="1800">
                        <a:solidFill>
                          <a:srgbClr val="000000"/>
                        </a:solidFill>
                        <a:effectLst/>
                        <a:latin typeface="Times New Roman"/>
                        <a:ea typeface="Times New Roman"/>
                      </a:endParaRPr>
                    </a:p>
                  </a:txBody>
                  <a:tcPr marL="76200" marR="76200" marT="76200" marB="50800"/>
                </a:tc>
                <a:extLst>
                  <a:ext uri="{0D108BD9-81ED-4DB2-BD59-A6C34878D82A}">
                    <a16:rowId xmlns="" xmlns:a16="http://schemas.microsoft.com/office/drawing/2014/main" val="10005"/>
                  </a:ext>
                </a:extLst>
              </a:tr>
              <a:tr h="322752">
                <a:tc>
                  <a:txBody>
                    <a:bodyPr/>
                    <a:lstStyle/>
                    <a:p>
                      <a:pPr marL="265430" marR="0" algn="ctr">
                        <a:lnSpc>
                          <a:spcPct val="115000"/>
                        </a:lnSpc>
                        <a:spcBef>
                          <a:spcPts val="0"/>
                        </a:spcBef>
                        <a:spcAft>
                          <a:spcPts val="900"/>
                        </a:spcAft>
                      </a:pPr>
                      <a:r>
                        <a:rPr lang="en-US" sz="1800">
                          <a:effectLst/>
                        </a:rPr>
                        <a:t>Month 6</a:t>
                      </a:r>
                      <a:endParaRPr lang="en-US" sz="1800">
                        <a:solidFill>
                          <a:srgbClr val="000000"/>
                        </a:solidFill>
                        <a:effectLst/>
                        <a:latin typeface="Times New Roman"/>
                        <a:ea typeface="Times New Roman"/>
                      </a:endParaRPr>
                    </a:p>
                  </a:txBody>
                  <a:tcPr marL="76200" marR="76200" marT="76200" marB="50800"/>
                </a:tc>
                <a:tc>
                  <a:txBody>
                    <a:bodyPr/>
                    <a:lstStyle/>
                    <a:p>
                      <a:pPr marL="265430" marR="0" algn="ctr">
                        <a:lnSpc>
                          <a:spcPct val="115000"/>
                        </a:lnSpc>
                        <a:spcBef>
                          <a:spcPts val="0"/>
                        </a:spcBef>
                        <a:spcAft>
                          <a:spcPts val="900"/>
                        </a:spcAft>
                      </a:pPr>
                      <a:r>
                        <a:rPr lang="en-US" sz="1800" dirty="0">
                          <a:effectLst/>
                        </a:rPr>
                        <a:t>6.00</a:t>
                      </a:r>
                      <a:endParaRPr lang="en-US" sz="1800" dirty="0">
                        <a:solidFill>
                          <a:srgbClr val="000000"/>
                        </a:solidFill>
                        <a:effectLst/>
                        <a:latin typeface="Times New Roman"/>
                        <a:ea typeface="Times New Roman"/>
                      </a:endParaRPr>
                    </a:p>
                  </a:txBody>
                  <a:tcPr marL="76200" marR="76200" marT="76200" marB="50800"/>
                </a:tc>
                <a:extLst>
                  <a:ext uri="{0D108BD9-81ED-4DB2-BD59-A6C34878D82A}">
                    <a16:rowId xmlns="" xmlns:a16="http://schemas.microsoft.com/office/drawing/2014/main" val="10006"/>
                  </a:ext>
                </a:extLst>
              </a:tr>
              <a:tr h="322752">
                <a:tc>
                  <a:txBody>
                    <a:bodyPr/>
                    <a:lstStyle/>
                    <a:p>
                      <a:pPr marL="265430" marR="0" algn="ctr">
                        <a:lnSpc>
                          <a:spcPct val="115000"/>
                        </a:lnSpc>
                        <a:spcBef>
                          <a:spcPts val="0"/>
                        </a:spcBef>
                        <a:spcAft>
                          <a:spcPts val="900"/>
                        </a:spcAft>
                      </a:pPr>
                      <a:r>
                        <a:rPr lang="en-US" sz="1800">
                          <a:effectLst/>
                        </a:rPr>
                        <a:t>Month 9</a:t>
                      </a:r>
                      <a:endParaRPr lang="en-US" sz="1800">
                        <a:solidFill>
                          <a:srgbClr val="000000"/>
                        </a:solidFill>
                        <a:effectLst/>
                        <a:latin typeface="Times New Roman"/>
                        <a:ea typeface="Times New Roman"/>
                      </a:endParaRPr>
                    </a:p>
                  </a:txBody>
                  <a:tcPr marL="76200" marR="76200" marT="76200" marB="50800"/>
                </a:tc>
                <a:tc>
                  <a:txBody>
                    <a:bodyPr/>
                    <a:lstStyle/>
                    <a:p>
                      <a:pPr marL="265430" marR="0" algn="ctr">
                        <a:lnSpc>
                          <a:spcPct val="115000"/>
                        </a:lnSpc>
                        <a:spcBef>
                          <a:spcPts val="0"/>
                        </a:spcBef>
                        <a:spcAft>
                          <a:spcPts val="900"/>
                        </a:spcAft>
                      </a:pPr>
                      <a:r>
                        <a:rPr lang="en-US" sz="1800" dirty="0">
                          <a:effectLst/>
                        </a:rPr>
                        <a:t>7.00</a:t>
                      </a:r>
                      <a:endParaRPr lang="en-US" sz="1800" dirty="0">
                        <a:solidFill>
                          <a:srgbClr val="000000"/>
                        </a:solidFill>
                        <a:effectLst/>
                        <a:latin typeface="Times New Roman"/>
                        <a:ea typeface="Times New Roman"/>
                      </a:endParaRPr>
                    </a:p>
                  </a:txBody>
                  <a:tcPr marL="76200" marR="76200" marT="76200" marB="50800"/>
                </a:tc>
                <a:extLst>
                  <a:ext uri="{0D108BD9-81ED-4DB2-BD59-A6C34878D82A}">
                    <a16:rowId xmlns="" xmlns:a16="http://schemas.microsoft.com/office/drawing/2014/main" val="10007"/>
                  </a:ext>
                </a:extLst>
              </a:tr>
              <a:tr h="322752">
                <a:tc>
                  <a:txBody>
                    <a:bodyPr/>
                    <a:lstStyle/>
                    <a:p>
                      <a:pPr marL="265430" marR="0" algn="ctr">
                        <a:lnSpc>
                          <a:spcPct val="115000"/>
                        </a:lnSpc>
                        <a:spcBef>
                          <a:spcPts val="0"/>
                        </a:spcBef>
                        <a:spcAft>
                          <a:spcPts val="900"/>
                        </a:spcAft>
                      </a:pPr>
                      <a:r>
                        <a:rPr lang="en-US" sz="1800">
                          <a:effectLst/>
                        </a:rPr>
                        <a:t>Month 12 (Scheduled PUEV)</a:t>
                      </a:r>
                      <a:endParaRPr lang="en-US" sz="1800">
                        <a:solidFill>
                          <a:srgbClr val="000000"/>
                        </a:solidFill>
                        <a:effectLst/>
                        <a:latin typeface="Times New Roman"/>
                        <a:ea typeface="Times New Roman"/>
                      </a:endParaRPr>
                    </a:p>
                  </a:txBody>
                  <a:tcPr marL="76200" marR="76200" marT="76200" marB="50800"/>
                </a:tc>
                <a:tc>
                  <a:txBody>
                    <a:bodyPr/>
                    <a:lstStyle/>
                    <a:p>
                      <a:pPr marL="265430" marR="0" algn="ctr">
                        <a:lnSpc>
                          <a:spcPct val="115000"/>
                        </a:lnSpc>
                        <a:spcBef>
                          <a:spcPts val="0"/>
                        </a:spcBef>
                        <a:spcAft>
                          <a:spcPts val="900"/>
                        </a:spcAft>
                      </a:pPr>
                      <a:r>
                        <a:rPr lang="en-US" sz="1800" dirty="0">
                          <a:effectLst/>
                        </a:rPr>
                        <a:t>8.00</a:t>
                      </a:r>
                      <a:endParaRPr lang="en-US" sz="1800" dirty="0">
                        <a:solidFill>
                          <a:srgbClr val="000000"/>
                        </a:solidFill>
                        <a:effectLst/>
                        <a:latin typeface="Times New Roman"/>
                        <a:ea typeface="Times New Roman"/>
                      </a:endParaRPr>
                    </a:p>
                  </a:txBody>
                  <a:tcPr marL="76200" marR="76200" marT="76200" marB="50800"/>
                </a:tc>
                <a:extLst>
                  <a:ext uri="{0D108BD9-81ED-4DB2-BD59-A6C34878D82A}">
                    <a16:rowId xmlns="" xmlns:a16="http://schemas.microsoft.com/office/drawing/2014/main" val="10008"/>
                  </a:ext>
                </a:extLst>
              </a:tr>
              <a:tr h="478705">
                <a:tc>
                  <a:txBody>
                    <a:bodyPr/>
                    <a:lstStyle/>
                    <a:p>
                      <a:pPr marL="265430" marR="0" algn="ctr">
                        <a:lnSpc>
                          <a:spcPct val="115000"/>
                        </a:lnSpc>
                        <a:spcBef>
                          <a:spcPts val="0"/>
                        </a:spcBef>
                        <a:spcAft>
                          <a:spcPts val="900"/>
                        </a:spcAft>
                      </a:pPr>
                      <a:r>
                        <a:rPr lang="en-US" sz="1800">
                          <a:effectLst/>
                        </a:rPr>
                        <a:t>Study Exit/Termination</a:t>
                      </a:r>
                      <a:endParaRPr lang="en-US" sz="1800">
                        <a:solidFill>
                          <a:srgbClr val="000000"/>
                        </a:solidFill>
                        <a:effectLst/>
                        <a:latin typeface="Times New Roman"/>
                        <a:ea typeface="Times New Roman"/>
                      </a:endParaRPr>
                    </a:p>
                  </a:txBody>
                  <a:tcPr marL="76200" marR="76200" marT="76200" marB="50800"/>
                </a:tc>
                <a:tc>
                  <a:txBody>
                    <a:bodyPr/>
                    <a:lstStyle/>
                    <a:p>
                      <a:pPr marL="265430" marR="0" algn="ctr">
                        <a:lnSpc>
                          <a:spcPct val="115000"/>
                        </a:lnSpc>
                        <a:spcBef>
                          <a:spcPts val="0"/>
                        </a:spcBef>
                        <a:spcAft>
                          <a:spcPts val="900"/>
                        </a:spcAft>
                      </a:pPr>
                      <a:r>
                        <a:rPr lang="en-US" sz="1800" dirty="0">
                          <a:effectLst/>
                        </a:rPr>
                        <a:t>9.00</a:t>
                      </a:r>
                      <a:endParaRPr lang="en-US" sz="1800" dirty="0">
                        <a:solidFill>
                          <a:srgbClr val="000000"/>
                        </a:solidFill>
                        <a:effectLst/>
                        <a:latin typeface="Times New Roman"/>
                        <a:ea typeface="Times New Roman"/>
                      </a:endParaRPr>
                    </a:p>
                  </a:txBody>
                  <a:tcPr marL="76200" marR="76200" marT="76200" marB="50800"/>
                </a:tc>
                <a:extLst>
                  <a:ext uri="{0D108BD9-81ED-4DB2-BD59-A6C34878D82A}">
                    <a16:rowId xmlns="" xmlns:a16="http://schemas.microsoft.com/office/drawing/2014/main" val="10009"/>
                  </a:ext>
                </a:extLst>
              </a:tr>
            </a:tbl>
          </a:graphicData>
        </a:graphic>
      </p:graphicFrame>
      <p:pic>
        <p:nvPicPr>
          <p:cNvPr id="8"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00798"/>
            <a:ext cx="609600" cy="609600"/>
          </a:xfrm>
          <a:prstGeom prst="rect">
            <a:avLst/>
          </a:prstGeom>
        </p:spPr>
      </p:pic>
    </p:spTree>
    <p:extLst>
      <p:ext uri="{BB962C8B-B14F-4D97-AF65-F5344CB8AC3E}">
        <p14:creationId xmlns:p14="http://schemas.microsoft.com/office/powerpoint/2010/main" val="24271660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Missed Visits</a:t>
            </a:r>
            <a:endParaRPr lang="en-US" dirty="0"/>
          </a:p>
        </p:txBody>
      </p:sp>
      <p:sp>
        <p:nvSpPr>
          <p:cNvPr id="3" name="Content Placeholder 2"/>
          <p:cNvSpPr>
            <a:spLocks noGrp="1"/>
          </p:cNvSpPr>
          <p:nvPr>
            <p:ph idx="1"/>
          </p:nvPr>
        </p:nvSpPr>
        <p:spPr/>
        <p:txBody>
          <a:bodyPr>
            <a:normAutofit/>
          </a:bodyPr>
          <a:lstStyle/>
          <a:p>
            <a:r>
              <a:rPr lang="en-US" dirty="0" smtClean="0"/>
              <a:t>A follow-up visit is missed once the window for the visit closes and the participant has not completed </a:t>
            </a:r>
            <a:r>
              <a:rPr lang="en-US" b="1" dirty="0" smtClean="0">
                <a:solidFill>
                  <a:schemeClr val="accent4"/>
                </a:solidFill>
              </a:rPr>
              <a:t>any part </a:t>
            </a:r>
            <a:r>
              <a:rPr lang="en-US" dirty="0" smtClean="0"/>
              <a:t>of the required follow-up visit </a:t>
            </a:r>
          </a:p>
          <a:p>
            <a:r>
              <a:rPr lang="en-US" dirty="0" smtClean="0"/>
              <a:t>Example: An enrolled participant does not report to the clinic for her Month 1 Visit until 48 days after enrollment.  The Month 1 Visit is considered missed.</a:t>
            </a:r>
            <a:endParaRPr lang="en-US" dirty="0"/>
          </a:p>
        </p:txBody>
      </p:sp>
      <p:pic>
        <p:nvPicPr>
          <p:cNvPr id="4" name="Picture 4" descr="C:\Users\amayo\AppData\Local\Microsoft\Windows\Temporary Internet Files\Content.Outlook\HHF5TJ64\Hope_Study_1Tag_PMS (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6132428"/>
            <a:ext cx="1447800" cy="6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61663"/>
            <a:ext cx="609600" cy="609600"/>
          </a:xfrm>
          <a:prstGeom prst="rect">
            <a:avLst/>
          </a:prstGeom>
        </p:spPr>
      </p:pic>
    </p:spTree>
    <p:extLst>
      <p:ext uri="{BB962C8B-B14F-4D97-AF65-F5344CB8AC3E}">
        <p14:creationId xmlns:p14="http://schemas.microsoft.com/office/powerpoint/2010/main" val="817449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7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0</TotalTime>
  <Words>4593</Words>
  <Application>Microsoft Office PowerPoint</Application>
  <PresentationFormat>On-screen Show (4:3)</PresentationFormat>
  <Paragraphs>271</Paragraphs>
  <Slides>24</Slides>
  <Notes>24</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Overview of Visit Scheduling and Types of Follow-up Visits SCHARP </vt:lpstr>
      <vt:lpstr>Scheduling Follow-up Visits </vt:lpstr>
      <vt:lpstr>Visit Calendar Tool - Output</vt:lpstr>
      <vt:lpstr>Target Days and Visit Windows</vt:lpstr>
      <vt:lpstr> Target Days and Visit Windows –           A Visual  </vt:lpstr>
      <vt:lpstr> Target Days and Visit Windows –           A Visual  </vt:lpstr>
      <vt:lpstr>Visit Numbers</vt:lpstr>
      <vt:lpstr>Visit Numbers Example</vt:lpstr>
      <vt:lpstr>Missed Visits</vt:lpstr>
      <vt:lpstr>Missed Visits</vt:lpstr>
      <vt:lpstr>Missed Visits CRF</vt:lpstr>
      <vt:lpstr>Missed Visits</vt:lpstr>
      <vt:lpstr>Interim Visits </vt:lpstr>
      <vt:lpstr>Interim Visit Documentation</vt:lpstr>
      <vt:lpstr>Interim Visits in Medidata Rave</vt:lpstr>
      <vt:lpstr>Interim Visit Procedures Form</vt:lpstr>
      <vt:lpstr>Interim Visit Procedures Form</vt:lpstr>
      <vt:lpstr>Interim Visit Numbers</vt:lpstr>
      <vt:lpstr>Split Visits</vt:lpstr>
      <vt:lpstr>PUEV, Study Exit and Early Termination Visits…….</vt:lpstr>
      <vt:lpstr>PUEV Timing and Required Procedures</vt:lpstr>
      <vt:lpstr>Scheduled Study Exit/Termination</vt:lpstr>
      <vt:lpstr>Early Termination Visits</vt:lpstr>
      <vt:lpstr>Questions?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2016-08-11T11:51:29Z</dcterms:created>
  <dcterms:modified xsi:type="dcterms:W3CDTF">2016-08-11T11:51:49Z</dcterms:modified>
</cp:coreProperties>
</file>